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Quattrocento" charset="1" panose="020205020300000004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188654" y="177893"/>
            <a:ext cx="9269909" cy="4002076"/>
            <a:chOff x="0" y="0"/>
            <a:chExt cx="12359879" cy="53361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59879" cy="5336101"/>
            </a:xfrm>
            <a:custGeom>
              <a:avLst/>
              <a:gdLst/>
              <a:ahLst/>
              <a:cxnLst/>
              <a:rect r="r" b="b" t="t" l="l"/>
              <a:pathLst>
                <a:path h="5336101" w="12359879">
                  <a:moveTo>
                    <a:pt x="0" y="0"/>
                  </a:moveTo>
                  <a:lnTo>
                    <a:pt x="12359879" y="0"/>
                  </a:lnTo>
                  <a:lnTo>
                    <a:pt x="12359879" y="5336101"/>
                  </a:lnTo>
                  <a:lnTo>
                    <a:pt x="0" y="53361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76225"/>
              <a:ext cx="12359879" cy="561232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1288942" indent="-429647" lvl="2">
                <a:lnSpc>
                  <a:spcPts val="10727"/>
                </a:lnSpc>
                <a:buFont typeface="Arial"/>
                <a:buChar char="⚬"/>
              </a:pPr>
              <a:r>
                <a:rPr lang="en-US" sz="6573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Smart Notice Board using Microcontroller (EDSim51)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855738" y="4264941"/>
            <a:ext cx="9269909" cy="1082874"/>
            <a:chOff x="0" y="0"/>
            <a:chExt cx="12359879" cy="14438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59879" cy="1443832"/>
            </a:xfrm>
            <a:custGeom>
              <a:avLst/>
              <a:gdLst/>
              <a:ahLst/>
              <a:cxnLst/>
              <a:rect r="r" b="b" t="t" l="l"/>
              <a:pathLst>
                <a:path h="1443832" w="12359879">
                  <a:moveTo>
                    <a:pt x="0" y="0"/>
                  </a:moveTo>
                  <a:lnTo>
                    <a:pt x="12359879" y="0"/>
                  </a:lnTo>
                  <a:lnTo>
                    <a:pt x="12359879" y="1443832"/>
                  </a:lnTo>
                  <a:lnTo>
                    <a:pt x="0" y="1443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12359879" cy="15390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Innovative digital display system for real-time information dissemination.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938046" y="7408975"/>
            <a:ext cx="9269909" cy="589061"/>
            <a:chOff x="0" y="0"/>
            <a:chExt cx="12359879" cy="78541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359879" cy="785415"/>
            </a:xfrm>
            <a:custGeom>
              <a:avLst/>
              <a:gdLst/>
              <a:ahLst/>
              <a:cxnLst/>
              <a:rect r="r" b="b" t="t" l="l"/>
              <a:pathLst>
                <a:path h="785415" w="12359879">
                  <a:moveTo>
                    <a:pt x="0" y="0"/>
                  </a:moveTo>
                  <a:lnTo>
                    <a:pt x="12359879" y="0"/>
                  </a:lnTo>
                  <a:lnTo>
                    <a:pt x="12359879" y="785415"/>
                  </a:lnTo>
                  <a:lnTo>
                    <a:pt x="0" y="785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12359879" cy="880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1032231187-36-Anjali Singh.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938046" y="7771851"/>
            <a:ext cx="9269909" cy="483469"/>
            <a:chOff x="0" y="0"/>
            <a:chExt cx="12359879" cy="6446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359879" cy="644625"/>
            </a:xfrm>
            <a:custGeom>
              <a:avLst/>
              <a:gdLst/>
              <a:ahLst/>
              <a:cxnLst/>
              <a:rect r="r" b="b" t="t" l="l"/>
              <a:pathLst>
                <a:path h="644625" w="12359879">
                  <a:moveTo>
                    <a:pt x="0" y="0"/>
                  </a:moveTo>
                  <a:lnTo>
                    <a:pt x="12359879" y="0"/>
                  </a:lnTo>
                  <a:lnTo>
                    <a:pt x="12359879" y="644625"/>
                  </a:lnTo>
                  <a:lnTo>
                    <a:pt x="0" y="644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14300"/>
              <a:ext cx="12359879" cy="758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038"/>
                </a:lnSpc>
              </a:pPr>
              <a:r>
                <a:rPr lang="en-US" sz="2474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1032231210-38-Akansha Jain.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938046" y="8251820"/>
            <a:ext cx="9269909" cy="589061"/>
            <a:chOff x="0" y="0"/>
            <a:chExt cx="12359879" cy="78541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359879" cy="785415"/>
            </a:xfrm>
            <a:custGeom>
              <a:avLst/>
              <a:gdLst/>
              <a:ahLst/>
              <a:cxnLst/>
              <a:rect r="r" b="b" t="t" l="l"/>
              <a:pathLst>
                <a:path h="785415" w="12359879">
                  <a:moveTo>
                    <a:pt x="0" y="0"/>
                  </a:moveTo>
                  <a:lnTo>
                    <a:pt x="12359879" y="0"/>
                  </a:lnTo>
                  <a:lnTo>
                    <a:pt x="12359879" y="785415"/>
                  </a:lnTo>
                  <a:lnTo>
                    <a:pt x="0" y="785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0"/>
              <a:ext cx="12359879" cy="880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1032231221-40-Aaditi Salunkhe.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938046" y="8618197"/>
            <a:ext cx="9269909" cy="589061"/>
            <a:chOff x="0" y="0"/>
            <a:chExt cx="12359879" cy="78541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359879" cy="785415"/>
            </a:xfrm>
            <a:custGeom>
              <a:avLst/>
              <a:gdLst/>
              <a:ahLst/>
              <a:cxnLst/>
              <a:rect r="r" b="b" t="t" l="l"/>
              <a:pathLst>
                <a:path h="785415" w="12359879">
                  <a:moveTo>
                    <a:pt x="0" y="0"/>
                  </a:moveTo>
                  <a:lnTo>
                    <a:pt x="12359879" y="0"/>
                  </a:lnTo>
                  <a:lnTo>
                    <a:pt x="12359879" y="785415"/>
                  </a:lnTo>
                  <a:lnTo>
                    <a:pt x="0" y="785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0"/>
              <a:ext cx="12359879" cy="880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1032231290-47-Shloka Shetty.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938046" y="6279645"/>
            <a:ext cx="9269909" cy="875546"/>
            <a:chOff x="0" y="0"/>
            <a:chExt cx="12359879" cy="116739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359879" cy="1167394"/>
            </a:xfrm>
            <a:custGeom>
              <a:avLst/>
              <a:gdLst/>
              <a:ahLst/>
              <a:cxnLst/>
              <a:rect r="r" b="b" t="t" l="l"/>
              <a:pathLst>
                <a:path h="1167394" w="12359879">
                  <a:moveTo>
                    <a:pt x="0" y="0"/>
                  </a:moveTo>
                  <a:lnTo>
                    <a:pt x="12359879" y="0"/>
                  </a:lnTo>
                  <a:lnTo>
                    <a:pt x="12359879" y="1167394"/>
                  </a:lnTo>
                  <a:lnTo>
                    <a:pt x="0" y="11673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0"/>
              <a:ext cx="12359879" cy="12626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3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Team members:-</a:t>
              </a:r>
            </a:p>
            <a:p>
              <a:pPr algn="l">
                <a:lnSpc>
                  <a:spcPts val="3875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938046" y="6925506"/>
            <a:ext cx="9269909" cy="483469"/>
            <a:chOff x="0" y="0"/>
            <a:chExt cx="12359879" cy="64462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359879" cy="644625"/>
            </a:xfrm>
            <a:custGeom>
              <a:avLst/>
              <a:gdLst/>
              <a:ahLst/>
              <a:cxnLst/>
              <a:rect r="r" b="b" t="t" l="l"/>
              <a:pathLst>
                <a:path h="644625" w="12359879">
                  <a:moveTo>
                    <a:pt x="0" y="0"/>
                  </a:moveTo>
                  <a:lnTo>
                    <a:pt x="12359879" y="0"/>
                  </a:lnTo>
                  <a:lnTo>
                    <a:pt x="12359879" y="644625"/>
                  </a:lnTo>
                  <a:lnTo>
                    <a:pt x="0" y="644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14300"/>
              <a:ext cx="12359879" cy="758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038"/>
                </a:lnSpc>
              </a:pPr>
              <a:r>
                <a:rPr lang="en-US" sz="2474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1032230313-12-Naman Bhansali.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938046" y="992981"/>
            <a:ext cx="7261324" cy="945654"/>
            <a:chOff x="0" y="0"/>
            <a:chExt cx="9681765" cy="12608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681766" cy="1260872"/>
            </a:xfrm>
            <a:custGeom>
              <a:avLst/>
              <a:gdLst/>
              <a:ahLst/>
              <a:cxnLst/>
              <a:rect r="r" b="b" t="t" l="l"/>
              <a:pathLst>
                <a:path h="1260872" w="9681766">
                  <a:moveTo>
                    <a:pt x="0" y="0"/>
                  </a:moveTo>
                  <a:lnTo>
                    <a:pt x="9681766" y="0"/>
                  </a:lnTo>
                  <a:lnTo>
                    <a:pt x="9681766" y="1260872"/>
                  </a:lnTo>
                  <a:lnTo>
                    <a:pt x="0" y="1260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681765" cy="12989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123"/>
                </a:lnSpc>
              </a:pPr>
              <a:r>
                <a:rPr lang="en-US" sz="5687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Conclusion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38046" y="2401491"/>
            <a:ext cx="9269921" cy="2243709"/>
            <a:chOff x="0" y="0"/>
            <a:chExt cx="12359895" cy="299161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59894" cy="2991612"/>
            </a:xfrm>
            <a:custGeom>
              <a:avLst/>
              <a:gdLst/>
              <a:ahLst/>
              <a:cxnLst/>
              <a:rect r="r" b="b" t="t" l="l"/>
              <a:pathLst>
                <a:path h="2991612" w="12359894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12298172" y="0"/>
                  </a:lnTo>
                  <a:cubicBezTo>
                    <a:pt x="12332208" y="0"/>
                    <a:pt x="12359894" y="27686"/>
                    <a:pt x="12359894" y="61722"/>
                  </a:cubicBezTo>
                  <a:lnTo>
                    <a:pt x="12359894" y="2929890"/>
                  </a:lnTo>
                  <a:cubicBezTo>
                    <a:pt x="12359894" y="2963926"/>
                    <a:pt x="12332208" y="2991612"/>
                    <a:pt x="12298172" y="2991612"/>
                  </a:cubicBezTo>
                  <a:lnTo>
                    <a:pt x="61722" y="2991612"/>
                  </a:lnTo>
                  <a:cubicBezTo>
                    <a:pt x="27686" y="2991612"/>
                    <a:pt x="0" y="2963926"/>
                    <a:pt x="0" y="2929890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246566" y="2681436"/>
            <a:ext cx="3630663" cy="482501"/>
            <a:chOff x="0" y="0"/>
            <a:chExt cx="4840884" cy="64333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40884" cy="643335"/>
            </a:xfrm>
            <a:custGeom>
              <a:avLst/>
              <a:gdLst/>
              <a:ahLst/>
              <a:cxnLst/>
              <a:rect r="r" b="b" t="t" l="l"/>
              <a:pathLst>
                <a:path h="643335" w="4840884">
                  <a:moveTo>
                    <a:pt x="0" y="0"/>
                  </a:moveTo>
                  <a:lnTo>
                    <a:pt x="4840884" y="0"/>
                  </a:lnTo>
                  <a:lnTo>
                    <a:pt x="4840884" y="643335"/>
                  </a:lnTo>
                  <a:lnTo>
                    <a:pt x="0" y="6433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4840884" cy="6719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1"/>
                </a:lnSpc>
              </a:pPr>
              <a:r>
                <a:rPr lang="en-US" sz="2811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Achievements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246566" y="3253829"/>
            <a:ext cx="8652867" cy="1082874"/>
            <a:chOff x="0" y="0"/>
            <a:chExt cx="11537156" cy="14438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537156" cy="1443832"/>
            </a:xfrm>
            <a:custGeom>
              <a:avLst/>
              <a:gdLst/>
              <a:ahLst/>
              <a:cxnLst/>
              <a:rect r="r" b="b" t="t" l="l"/>
              <a:pathLst>
                <a:path h="1443832" w="11537156">
                  <a:moveTo>
                    <a:pt x="0" y="0"/>
                  </a:moveTo>
                  <a:lnTo>
                    <a:pt x="11537156" y="0"/>
                  </a:lnTo>
                  <a:lnTo>
                    <a:pt x="11537156" y="1443832"/>
                  </a:lnTo>
                  <a:lnTo>
                    <a:pt x="0" y="1443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11537156" cy="15390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Successful implementation of smart notice board using EDSim51.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938046" y="4953744"/>
            <a:ext cx="9269921" cy="1749933"/>
            <a:chOff x="0" y="0"/>
            <a:chExt cx="12359895" cy="233324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359894" cy="2333244"/>
            </a:xfrm>
            <a:custGeom>
              <a:avLst/>
              <a:gdLst/>
              <a:ahLst/>
              <a:cxnLst/>
              <a:rect r="r" b="b" t="t" l="l"/>
              <a:pathLst>
                <a:path h="2333244" w="12359894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12298172" y="0"/>
                  </a:lnTo>
                  <a:cubicBezTo>
                    <a:pt x="12332208" y="0"/>
                    <a:pt x="12359894" y="27686"/>
                    <a:pt x="12359894" y="61722"/>
                  </a:cubicBezTo>
                  <a:lnTo>
                    <a:pt x="12359894" y="2271522"/>
                  </a:lnTo>
                  <a:cubicBezTo>
                    <a:pt x="12359894" y="2305558"/>
                    <a:pt x="12332208" y="2333244"/>
                    <a:pt x="12298172" y="2333244"/>
                  </a:cubicBezTo>
                  <a:lnTo>
                    <a:pt x="61722" y="2333244"/>
                  </a:lnTo>
                  <a:cubicBezTo>
                    <a:pt x="27686" y="2333244"/>
                    <a:pt x="0" y="2305558"/>
                    <a:pt x="0" y="2271522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246566" y="5233690"/>
            <a:ext cx="3630663" cy="482501"/>
            <a:chOff x="0" y="0"/>
            <a:chExt cx="4840884" cy="64333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840884" cy="643335"/>
            </a:xfrm>
            <a:custGeom>
              <a:avLst/>
              <a:gdLst/>
              <a:ahLst/>
              <a:cxnLst/>
              <a:rect r="r" b="b" t="t" l="l"/>
              <a:pathLst>
                <a:path h="643335" w="4840884">
                  <a:moveTo>
                    <a:pt x="0" y="0"/>
                  </a:moveTo>
                  <a:lnTo>
                    <a:pt x="4840884" y="0"/>
                  </a:lnTo>
                  <a:lnTo>
                    <a:pt x="4840884" y="643335"/>
                  </a:lnTo>
                  <a:lnTo>
                    <a:pt x="0" y="6433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840884" cy="6719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1"/>
                </a:lnSpc>
              </a:pPr>
              <a:r>
                <a:rPr lang="en-US" sz="2811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Applications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246566" y="5806082"/>
            <a:ext cx="8652867" cy="589061"/>
            <a:chOff x="0" y="0"/>
            <a:chExt cx="11537156" cy="78541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537156" cy="785415"/>
            </a:xfrm>
            <a:custGeom>
              <a:avLst/>
              <a:gdLst/>
              <a:ahLst/>
              <a:cxnLst/>
              <a:rect r="r" b="b" t="t" l="l"/>
              <a:pathLst>
                <a:path h="785415" w="11537156">
                  <a:moveTo>
                    <a:pt x="0" y="0"/>
                  </a:moveTo>
                  <a:lnTo>
                    <a:pt x="11537156" y="0"/>
                  </a:lnTo>
                  <a:lnTo>
                    <a:pt x="11537156" y="785415"/>
                  </a:lnTo>
                  <a:lnTo>
                    <a:pt x="0" y="785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11537156" cy="880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Versatile use in educational, professional, and public settings.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938046" y="7012186"/>
            <a:ext cx="9269921" cy="2243709"/>
            <a:chOff x="0" y="0"/>
            <a:chExt cx="12359895" cy="299161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359894" cy="2991612"/>
            </a:xfrm>
            <a:custGeom>
              <a:avLst/>
              <a:gdLst/>
              <a:ahLst/>
              <a:cxnLst/>
              <a:rect r="r" b="b" t="t" l="l"/>
              <a:pathLst>
                <a:path h="2991612" w="12359894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12298172" y="0"/>
                  </a:lnTo>
                  <a:cubicBezTo>
                    <a:pt x="12332208" y="0"/>
                    <a:pt x="12359894" y="27686"/>
                    <a:pt x="12359894" y="61722"/>
                  </a:cubicBezTo>
                  <a:lnTo>
                    <a:pt x="12359894" y="2929890"/>
                  </a:lnTo>
                  <a:cubicBezTo>
                    <a:pt x="12359894" y="2963926"/>
                    <a:pt x="12332208" y="2991612"/>
                    <a:pt x="12298172" y="2991612"/>
                  </a:cubicBezTo>
                  <a:lnTo>
                    <a:pt x="61722" y="2991612"/>
                  </a:lnTo>
                  <a:cubicBezTo>
                    <a:pt x="27686" y="2991612"/>
                    <a:pt x="0" y="2963926"/>
                    <a:pt x="0" y="2929890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8246566" y="7292131"/>
            <a:ext cx="3630663" cy="482501"/>
            <a:chOff x="0" y="0"/>
            <a:chExt cx="4840884" cy="64333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40884" cy="643335"/>
            </a:xfrm>
            <a:custGeom>
              <a:avLst/>
              <a:gdLst/>
              <a:ahLst/>
              <a:cxnLst/>
              <a:rect r="r" b="b" t="t" l="l"/>
              <a:pathLst>
                <a:path h="643335" w="4840884">
                  <a:moveTo>
                    <a:pt x="0" y="0"/>
                  </a:moveTo>
                  <a:lnTo>
                    <a:pt x="4840884" y="0"/>
                  </a:lnTo>
                  <a:lnTo>
                    <a:pt x="4840884" y="643335"/>
                  </a:lnTo>
                  <a:lnTo>
                    <a:pt x="0" y="6433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4840884" cy="6719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1"/>
                </a:lnSpc>
              </a:pPr>
              <a:r>
                <a:rPr lang="en-US" sz="2811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Future Enhancements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246566" y="7864525"/>
            <a:ext cx="8652867" cy="1082874"/>
            <a:chOff x="0" y="0"/>
            <a:chExt cx="11537156" cy="144383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537156" cy="1443832"/>
            </a:xfrm>
            <a:custGeom>
              <a:avLst/>
              <a:gdLst/>
              <a:ahLst/>
              <a:cxnLst/>
              <a:rect r="r" b="b" t="t" l="l"/>
              <a:pathLst>
                <a:path h="1443832" w="11537156">
                  <a:moveTo>
                    <a:pt x="0" y="0"/>
                  </a:moveTo>
                  <a:lnTo>
                    <a:pt x="11537156" y="0"/>
                  </a:lnTo>
                  <a:lnTo>
                    <a:pt x="11537156" y="1443832"/>
                  </a:lnTo>
                  <a:lnTo>
                    <a:pt x="0" y="1443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0"/>
              <a:ext cx="11537156" cy="15390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Potential for wireless connectivity and dynamic content updates.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914030" y="3701606"/>
            <a:ext cx="12043413" cy="2788537"/>
            <a:chOff x="0" y="0"/>
            <a:chExt cx="16057884" cy="37180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057883" cy="3718049"/>
            </a:xfrm>
            <a:custGeom>
              <a:avLst/>
              <a:gdLst/>
              <a:ahLst/>
              <a:cxnLst/>
              <a:rect r="r" b="b" t="t" l="l"/>
              <a:pathLst>
                <a:path h="3718049" w="16057883">
                  <a:moveTo>
                    <a:pt x="0" y="0"/>
                  </a:moveTo>
                  <a:lnTo>
                    <a:pt x="16057883" y="0"/>
                  </a:lnTo>
                  <a:lnTo>
                    <a:pt x="16057883" y="3718049"/>
                  </a:lnTo>
                  <a:lnTo>
                    <a:pt x="0" y="3718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16057884" cy="381329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204"/>
                </a:lnSpc>
              </a:pPr>
              <a:r>
                <a:rPr lang="en-US" sz="17724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Thank You 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938046" y="1644849"/>
            <a:ext cx="7261324" cy="945654"/>
            <a:chOff x="0" y="0"/>
            <a:chExt cx="9681765" cy="12608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681766" cy="1260872"/>
            </a:xfrm>
            <a:custGeom>
              <a:avLst/>
              <a:gdLst/>
              <a:ahLst/>
              <a:cxnLst/>
              <a:rect r="r" b="b" t="t" l="l"/>
              <a:pathLst>
                <a:path h="1260872" w="9681766">
                  <a:moveTo>
                    <a:pt x="0" y="0"/>
                  </a:moveTo>
                  <a:lnTo>
                    <a:pt x="9681766" y="0"/>
                  </a:lnTo>
                  <a:lnTo>
                    <a:pt x="9681766" y="1260872"/>
                  </a:lnTo>
                  <a:lnTo>
                    <a:pt x="0" y="1260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681765" cy="12989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123"/>
                </a:lnSpc>
              </a:pPr>
              <a:r>
                <a:rPr lang="en-US" sz="5687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Introduction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38046" y="3400425"/>
            <a:ext cx="694277" cy="694277"/>
            <a:chOff x="0" y="0"/>
            <a:chExt cx="925703" cy="9257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863981" y="0"/>
                  </a:lnTo>
                  <a:cubicBezTo>
                    <a:pt x="898017" y="0"/>
                    <a:pt x="925703" y="27686"/>
                    <a:pt x="925703" y="61722"/>
                  </a:cubicBezTo>
                  <a:lnTo>
                    <a:pt x="925703" y="863981"/>
                  </a:lnTo>
                  <a:cubicBezTo>
                    <a:pt x="925703" y="898017"/>
                    <a:pt x="898017" y="925703"/>
                    <a:pt x="863981" y="925703"/>
                  </a:cubicBezTo>
                  <a:lnTo>
                    <a:pt x="61722" y="925703"/>
                  </a:lnTo>
                  <a:cubicBezTo>
                    <a:pt x="27686" y="925703"/>
                    <a:pt x="0" y="898017"/>
                    <a:pt x="0" y="863981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208020" y="3586906"/>
            <a:ext cx="154335" cy="378470"/>
            <a:chOff x="0" y="0"/>
            <a:chExt cx="205780" cy="50462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5780" cy="504627"/>
            </a:xfrm>
            <a:custGeom>
              <a:avLst/>
              <a:gdLst/>
              <a:ahLst/>
              <a:cxnLst/>
              <a:rect r="r" b="b" t="t" l="l"/>
              <a:pathLst>
                <a:path h="504627" w="205780">
                  <a:moveTo>
                    <a:pt x="0" y="0"/>
                  </a:moveTo>
                  <a:lnTo>
                    <a:pt x="205780" y="0"/>
                  </a:lnTo>
                  <a:lnTo>
                    <a:pt x="205780" y="504627"/>
                  </a:lnTo>
                  <a:lnTo>
                    <a:pt x="0" y="5046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57150"/>
              <a:ext cx="205780" cy="44747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73"/>
                </a:lnSpc>
              </a:pPr>
              <a:r>
                <a:rPr lang="en-US" sz="3373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1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940850" y="3400425"/>
            <a:ext cx="3630662" cy="482501"/>
            <a:chOff x="0" y="0"/>
            <a:chExt cx="4840883" cy="64333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40883" cy="643335"/>
            </a:xfrm>
            <a:custGeom>
              <a:avLst/>
              <a:gdLst/>
              <a:ahLst/>
              <a:cxnLst/>
              <a:rect r="r" b="b" t="t" l="l"/>
              <a:pathLst>
                <a:path h="643335" w="4840883">
                  <a:moveTo>
                    <a:pt x="0" y="0"/>
                  </a:moveTo>
                  <a:lnTo>
                    <a:pt x="4840883" y="0"/>
                  </a:lnTo>
                  <a:lnTo>
                    <a:pt x="4840883" y="643335"/>
                  </a:lnTo>
                  <a:lnTo>
                    <a:pt x="0" y="6433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4840883" cy="6719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1"/>
                </a:lnSpc>
              </a:pPr>
              <a:r>
                <a:rPr lang="en-US" sz="2811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Objective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940850" y="3944242"/>
            <a:ext cx="8267105" cy="1082874"/>
            <a:chOff x="0" y="0"/>
            <a:chExt cx="11022807" cy="144383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022807" cy="1443832"/>
            </a:xfrm>
            <a:custGeom>
              <a:avLst/>
              <a:gdLst/>
              <a:ahLst/>
              <a:cxnLst/>
              <a:rect r="r" b="b" t="t" l="l"/>
              <a:pathLst>
                <a:path h="1443832" w="11022807">
                  <a:moveTo>
                    <a:pt x="0" y="0"/>
                  </a:moveTo>
                  <a:lnTo>
                    <a:pt x="11022807" y="0"/>
                  </a:lnTo>
                  <a:lnTo>
                    <a:pt x="11022807" y="1443832"/>
                  </a:lnTo>
                  <a:lnTo>
                    <a:pt x="0" y="1443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11022807" cy="15390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Design notice board using 8051 microcontroller in EDSim51 simulator.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938046" y="5682704"/>
            <a:ext cx="694277" cy="694277"/>
            <a:chOff x="0" y="0"/>
            <a:chExt cx="925703" cy="92570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863981" y="0"/>
                  </a:lnTo>
                  <a:cubicBezTo>
                    <a:pt x="898017" y="0"/>
                    <a:pt x="925703" y="27686"/>
                    <a:pt x="925703" y="61722"/>
                  </a:cubicBezTo>
                  <a:lnTo>
                    <a:pt x="925703" y="863981"/>
                  </a:lnTo>
                  <a:cubicBezTo>
                    <a:pt x="925703" y="898017"/>
                    <a:pt x="898017" y="925703"/>
                    <a:pt x="863981" y="925703"/>
                  </a:cubicBezTo>
                  <a:lnTo>
                    <a:pt x="61722" y="925703"/>
                  </a:lnTo>
                  <a:cubicBezTo>
                    <a:pt x="27686" y="925703"/>
                    <a:pt x="0" y="898017"/>
                    <a:pt x="0" y="863981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8168431" y="5869186"/>
            <a:ext cx="233511" cy="378470"/>
            <a:chOff x="0" y="0"/>
            <a:chExt cx="311348" cy="50462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11348" cy="504627"/>
            </a:xfrm>
            <a:custGeom>
              <a:avLst/>
              <a:gdLst/>
              <a:ahLst/>
              <a:cxnLst/>
              <a:rect r="r" b="b" t="t" l="l"/>
              <a:pathLst>
                <a:path h="504627" w="311348">
                  <a:moveTo>
                    <a:pt x="0" y="0"/>
                  </a:moveTo>
                  <a:lnTo>
                    <a:pt x="311348" y="0"/>
                  </a:lnTo>
                  <a:lnTo>
                    <a:pt x="311348" y="504627"/>
                  </a:lnTo>
                  <a:lnTo>
                    <a:pt x="0" y="5046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57150"/>
              <a:ext cx="311348" cy="44747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73"/>
                </a:lnSpc>
              </a:pPr>
              <a:r>
                <a:rPr lang="en-US" sz="3373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2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940850" y="5654129"/>
            <a:ext cx="3630662" cy="482501"/>
            <a:chOff x="0" y="0"/>
            <a:chExt cx="4840883" cy="64333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840883" cy="643335"/>
            </a:xfrm>
            <a:custGeom>
              <a:avLst/>
              <a:gdLst/>
              <a:ahLst/>
              <a:cxnLst/>
              <a:rect r="r" b="b" t="t" l="l"/>
              <a:pathLst>
                <a:path h="643335" w="4840883">
                  <a:moveTo>
                    <a:pt x="0" y="0"/>
                  </a:moveTo>
                  <a:lnTo>
                    <a:pt x="4840883" y="0"/>
                  </a:lnTo>
                  <a:lnTo>
                    <a:pt x="4840883" y="643335"/>
                  </a:lnTo>
                  <a:lnTo>
                    <a:pt x="0" y="6433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4840883" cy="6719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1"/>
                </a:lnSpc>
              </a:pPr>
              <a:r>
                <a:rPr lang="en-US" sz="2811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Use Case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940850" y="6226522"/>
            <a:ext cx="8267105" cy="589061"/>
            <a:chOff x="0" y="0"/>
            <a:chExt cx="11022807" cy="78541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022807" cy="785415"/>
            </a:xfrm>
            <a:custGeom>
              <a:avLst/>
              <a:gdLst/>
              <a:ahLst/>
              <a:cxnLst/>
              <a:rect r="r" b="b" t="t" l="l"/>
              <a:pathLst>
                <a:path h="785415" w="11022807">
                  <a:moveTo>
                    <a:pt x="0" y="0"/>
                  </a:moveTo>
                  <a:lnTo>
                    <a:pt x="11022807" y="0"/>
                  </a:lnTo>
                  <a:lnTo>
                    <a:pt x="11022807" y="785415"/>
                  </a:lnTo>
                  <a:lnTo>
                    <a:pt x="0" y="785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0"/>
              <a:ext cx="11022807" cy="880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Real-time message display without manual input.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938046" y="7471173"/>
            <a:ext cx="694277" cy="694277"/>
            <a:chOff x="0" y="0"/>
            <a:chExt cx="925703" cy="92570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863981" y="0"/>
                  </a:lnTo>
                  <a:cubicBezTo>
                    <a:pt x="898017" y="0"/>
                    <a:pt x="925703" y="27686"/>
                    <a:pt x="925703" y="61722"/>
                  </a:cubicBezTo>
                  <a:lnTo>
                    <a:pt x="925703" y="863981"/>
                  </a:lnTo>
                  <a:cubicBezTo>
                    <a:pt x="925703" y="898017"/>
                    <a:pt x="898017" y="925703"/>
                    <a:pt x="863981" y="925703"/>
                  </a:cubicBezTo>
                  <a:lnTo>
                    <a:pt x="61722" y="925703"/>
                  </a:lnTo>
                  <a:cubicBezTo>
                    <a:pt x="27686" y="925703"/>
                    <a:pt x="0" y="898017"/>
                    <a:pt x="0" y="863981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8166646" y="7657654"/>
            <a:ext cx="237084" cy="378470"/>
            <a:chOff x="0" y="0"/>
            <a:chExt cx="316112" cy="50462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16112" cy="504627"/>
            </a:xfrm>
            <a:custGeom>
              <a:avLst/>
              <a:gdLst/>
              <a:ahLst/>
              <a:cxnLst/>
              <a:rect r="r" b="b" t="t" l="l"/>
              <a:pathLst>
                <a:path h="504627" w="316112">
                  <a:moveTo>
                    <a:pt x="0" y="0"/>
                  </a:moveTo>
                  <a:lnTo>
                    <a:pt x="316112" y="0"/>
                  </a:lnTo>
                  <a:lnTo>
                    <a:pt x="316112" y="504627"/>
                  </a:lnTo>
                  <a:lnTo>
                    <a:pt x="0" y="5046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57150"/>
              <a:ext cx="316112" cy="44747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73"/>
                </a:lnSpc>
              </a:pPr>
              <a:r>
                <a:rPr lang="en-US" sz="3373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3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940850" y="7442598"/>
            <a:ext cx="3630662" cy="482501"/>
            <a:chOff x="0" y="0"/>
            <a:chExt cx="4840883" cy="64333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840883" cy="643335"/>
            </a:xfrm>
            <a:custGeom>
              <a:avLst/>
              <a:gdLst/>
              <a:ahLst/>
              <a:cxnLst/>
              <a:rect r="r" b="b" t="t" l="l"/>
              <a:pathLst>
                <a:path h="643335" w="4840883">
                  <a:moveTo>
                    <a:pt x="0" y="0"/>
                  </a:moveTo>
                  <a:lnTo>
                    <a:pt x="4840883" y="0"/>
                  </a:lnTo>
                  <a:lnTo>
                    <a:pt x="4840883" y="643335"/>
                  </a:lnTo>
                  <a:lnTo>
                    <a:pt x="0" y="6433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4840883" cy="6719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1"/>
                </a:lnSpc>
              </a:pPr>
              <a:r>
                <a:rPr lang="en-US" sz="2811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Application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8940850" y="8014990"/>
            <a:ext cx="8267105" cy="589061"/>
            <a:chOff x="0" y="0"/>
            <a:chExt cx="11022807" cy="78541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022807" cy="785415"/>
            </a:xfrm>
            <a:custGeom>
              <a:avLst/>
              <a:gdLst/>
              <a:ahLst/>
              <a:cxnLst/>
              <a:rect r="r" b="b" t="t" l="l"/>
              <a:pathLst>
                <a:path h="785415" w="11022807">
                  <a:moveTo>
                    <a:pt x="0" y="0"/>
                  </a:moveTo>
                  <a:lnTo>
                    <a:pt x="11022807" y="0"/>
                  </a:lnTo>
                  <a:lnTo>
                    <a:pt x="11022807" y="785415"/>
                  </a:lnTo>
                  <a:lnTo>
                    <a:pt x="0" y="785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95250"/>
              <a:ext cx="11022807" cy="880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Useful in schools, offices, and public places.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1" t="0" r="-8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8786"/>
            <a:chOff x="0" y="0"/>
            <a:chExt cx="9144000" cy="13718381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8412"/>
            </a:xfrm>
            <a:custGeom>
              <a:avLst/>
              <a:gdLst/>
              <a:ahLst/>
              <a:cxnLst/>
              <a:rect r="r" b="b" t="t" l="l"/>
              <a:pathLst>
                <a:path h="13718412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8412"/>
                  </a:lnTo>
                  <a:lnTo>
                    <a:pt x="0" y="13718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" t="0" r="-8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56196" y="556022"/>
            <a:ext cx="5083820" cy="673596"/>
            <a:chOff x="0" y="0"/>
            <a:chExt cx="6778427" cy="8981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778427" cy="898128"/>
            </a:xfrm>
            <a:custGeom>
              <a:avLst/>
              <a:gdLst/>
              <a:ahLst/>
              <a:cxnLst/>
              <a:rect r="r" b="b" t="t" l="l"/>
              <a:pathLst>
                <a:path h="898128" w="6778427">
                  <a:moveTo>
                    <a:pt x="0" y="0"/>
                  </a:moveTo>
                  <a:lnTo>
                    <a:pt x="6778427" y="0"/>
                  </a:lnTo>
                  <a:lnTo>
                    <a:pt x="6778427" y="898128"/>
                  </a:lnTo>
                  <a:lnTo>
                    <a:pt x="0" y="8981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6778427" cy="9362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00"/>
                </a:lnSpc>
              </a:pPr>
              <a:r>
                <a:rPr lang="en-US" sz="4000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Components Used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56196" y="1553616"/>
            <a:ext cx="540097" cy="540097"/>
            <a:chOff x="0" y="0"/>
            <a:chExt cx="720129" cy="720129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720090" cy="720090"/>
            </a:xfrm>
            <a:custGeom>
              <a:avLst/>
              <a:gdLst/>
              <a:ahLst/>
              <a:cxnLst/>
              <a:rect r="r" b="b" t="t" l="l"/>
              <a:pathLst>
                <a:path h="720090" w="720090">
                  <a:moveTo>
                    <a:pt x="0" y="0"/>
                  </a:moveTo>
                  <a:lnTo>
                    <a:pt x="720090" y="0"/>
                  </a:lnTo>
                  <a:lnTo>
                    <a:pt x="720090" y="720090"/>
                  </a:lnTo>
                  <a:lnTo>
                    <a:pt x="0" y="720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5" b="-5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56196" y="2281089"/>
            <a:ext cx="2541835" cy="346323"/>
            <a:chOff x="0" y="0"/>
            <a:chExt cx="3389113" cy="4617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89113" cy="461764"/>
            </a:xfrm>
            <a:custGeom>
              <a:avLst/>
              <a:gdLst/>
              <a:ahLst/>
              <a:cxnLst/>
              <a:rect r="r" b="b" t="t" l="l"/>
              <a:pathLst>
                <a:path h="461764" w="3389113">
                  <a:moveTo>
                    <a:pt x="0" y="0"/>
                  </a:moveTo>
                  <a:lnTo>
                    <a:pt x="3389113" y="0"/>
                  </a:lnTo>
                  <a:lnTo>
                    <a:pt x="3389113" y="461764"/>
                  </a:lnTo>
                  <a:lnTo>
                    <a:pt x="0" y="4617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3389113" cy="49033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500"/>
                </a:lnSpc>
              </a:pPr>
              <a:r>
                <a:rPr lang="en-US" sz="200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8051 Microcontroller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56196" y="2690366"/>
            <a:ext cx="9917609" cy="412402"/>
            <a:chOff x="0" y="0"/>
            <a:chExt cx="13223479" cy="54986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223478" cy="549869"/>
            </a:xfrm>
            <a:custGeom>
              <a:avLst/>
              <a:gdLst/>
              <a:ahLst/>
              <a:cxnLst/>
              <a:rect r="r" b="b" t="t" l="l"/>
              <a:pathLst>
                <a:path h="549869" w="13223478">
                  <a:moveTo>
                    <a:pt x="0" y="0"/>
                  </a:moveTo>
                  <a:lnTo>
                    <a:pt x="13223478" y="0"/>
                  </a:lnTo>
                  <a:lnTo>
                    <a:pt x="13223478" y="549869"/>
                  </a:lnTo>
                  <a:lnTo>
                    <a:pt x="0" y="5498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13223479" cy="61654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86"/>
                </a:lnSpc>
              </a:pPr>
              <a:r>
                <a:rPr lang="en-US" sz="1686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Heart of the system, controls all operations.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56196" y="3750915"/>
            <a:ext cx="540097" cy="540098"/>
            <a:chOff x="0" y="0"/>
            <a:chExt cx="720129" cy="720131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720090" cy="720090"/>
            </a:xfrm>
            <a:custGeom>
              <a:avLst/>
              <a:gdLst/>
              <a:ahLst/>
              <a:cxnLst/>
              <a:rect r="r" b="b" t="t" l="l"/>
              <a:pathLst>
                <a:path h="720090" w="720090">
                  <a:moveTo>
                    <a:pt x="0" y="0"/>
                  </a:moveTo>
                  <a:lnTo>
                    <a:pt x="720090" y="0"/>
                  </a:lnTo>
                  <a:lnTo>
                    <a:pt x="720090" y="720090"/>
                  </a:lnTo>
                  <a:lnTo>
                    <a:pt x="0" y="720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5" b="-5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756196" y="4478387"/>
            <a:ext cx="2541835" cy="346322"/>
            <a:chOff x="0" y="0"/>
            <a:chExt cx="3389113" cy="46176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389113" cy="461763"/>
            </a:xfrm>
            <a:custGeom>
              <a:avLst/>
              <a:gdLst/>
              <a:ahLst/>
              <a:cxnLst/>
              <a:rect r="r" b="b" t="t" l="l"/>
              <a:pathLst>
                <a:path h="461763" w="3389113">
                  <a:moveTo>
                    <a:pt x="0" y="0"/>
                  </a:moveTo>
                  <a:lnTo>
                    <a:pt x="3389113" y="0"/>
                  </a:lnTo>
                  <a:lnTo>
                    <a:pt x="3389113" y="461763"/>
                  </a:lnTo>
                  <a:lnTo>
                    <a:pt x="0" y="4617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3389113" cy="4903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500"/>
                </a:lnSpc>
              </a:pPr>
              <a:r>
                <a:rPr lang="en-US" sz="200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16x2 LCD Display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56196" y="4887665"/>
            <a:ext cx="9917609" cy="412402"/>
            <a:chOff x="0" y="0"/>
            <a:chExt cx="13223479" cy="54986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223478" cy="549869"/>
            </a:xfrm>
            <a:custGeom>
              <a:avLst/>
              <a:gdLst/>
              <a:ahLst/>
              <a:cxnLst/>
              <a:rect r="r" b="b" t="t" l="l"/>
              <a:pathLst>
                <a:path h="549869" w="13223478">
                  <a:moveTo>
                    <a:pt x="0" y="0"/>
                  </a:moveTo>
                  <a:lnTo>
                    <a:pt x="13223478" y="0"/>
                  </a:lnTo>
                  <a:lnTo>
                    <a:pt x="13223478" y="549869"/>
                  </a:lnTo>
                  <a:lnTo>
                    <a:pt x="0" y="5498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13223479" cy="61654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86"/>
                </a:lnSpc>
              </a:pPr>
              <a:r>
                <a:rPr lang="en-US" sz="1686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Outputs visual information to users.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56196" y="5948214"/>
            <a:ext cx="540097" cy="540098"/>
            <a:chOff x="0" y="0"/>
            <a:chExt cx="720129" cy="720131"/>
          </a:xfrm>
        </p:grpSpPr>
        <p:sp>
          <p:nvSpPr>
            <p:cNvPr name="Freeform 30" id="30" descr="preencoded.png"/>
            <p:cNvSpPr/>
            <p:nvPr/>
          </p:nvSpPr>
          <p:spPr>
            <a:xfrm flipH="false" flipV="false" rot="0">
              <a:off x="0" y="0"/>
              <a:ext cx="720090" cy="720090"/>
            </a:xfrm>
            <a:custGeom>
              <a:avLst/>
              <a:gdLst/>
              <a:ahLst/>
              <a:cxnLst/>
              <a:rect r="r" b="b" t="t" l="l"/>
              <a:pathLst>
                <a:path h="720090" w="720090">
                  <a:moveTo>
                    <a:pt x="0" y="0"/>
                  </a:moveTo>
                  <a:lnTo>
                    <a:pt x="720090" y="0"/>
                  </a:lnTo>
                  <a:lnTo>
                    <a:pt x="720090" y="720090"/>
                  </a:lnTo>
                  <a:lnTo>
                    <a:pt x="0" y="720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5" b="-5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756196" y="6675685"/>
            <a:ext cx="2541835" cy="346322"/>
            <a:chOff x="0" y="0"/>
            <a:chExt cx="3389113" cy="46176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389113" cy="461763"/>
            </a:xfrm>
            <a:custGeom>
              <a:avLst/>
              <a:gdLst/>
              <a:ahLst/>
              <a:cxnLst/>
              <a:rect r="r" b="b" t="t" l="l"/>
              <a:pathLst>
                <a:path h="461763" w="3389113">
                  <a:moveTo>
                    <a:pt x="0" y="0"/>
                  </a:moveTo>
                  <a:lnTo>
                    <a:pt x="3389113" y="0"/>
                  </a:lnTo>
                  <a:lnTo>
                    <a:pt x="3389113" y="461763"/>
                  </a:lnTo>
                  <a:lnTo>
                    <a:pt x="0" y="4617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3389113" cy="4903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500"/>
                </a:lnSpc>
              </a:pPr>
              <a:r>
                <a:rPr lang="en-US" sz="200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EDSim51 Simulator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56196" y="7084962"/>
            <a:ext cx="9917609" cy="412402"/>
            <a:chOff x="0" y="0"/>
            <a:chExt cx="13223479" cy="54986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3223478" cy="549869"/>
            </a:xfrm>
            <a:custGeom>
              <a:avLst/>
              <a:gdLst/>
              <a:ahLst/>
              <a:cxnLst/>
              <a:rect r="r" b="b" t="t" l="l"/>
              <a:pathLst>
                <a:path h="549869" w="13223478">
                  <a:moveTo>
                    <a:pt x="0" y="0"/>
                  </a:moveTo>
                  <a:lnTo>
                    <a:pt x="13223478" y="0"/>
                  </a:lnTo>
                  <a:lnTo>
                    <a:pt x="13223478" y="549869"/>
                  </a:lnTo>
                  <a:lnTo>
                    <a:pt x="0" y="5498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66675"/>
              <a:ext cx="13223479" cy="61654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86"/>
                </a:lnSpc>
              </a:pPr>
              <a:r>
                <a:rPr lang="en-US" sz="1686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Software environment for development and testing.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56196" y="8145512"/>
            <a:ext cx="540097" cy="540098"/>
            <a:chOff x="0" y="0"/>
            <a:chExt cx="720129" cy="720131"/>
          </a:xfrm>
        </p:grpSpPr>
        <p:sp>
          <p:nvSpPr>
            <p:cNvPr name="Freeform 38" id="38" descr="preencoded.png"/>
            <p:cNvSpPr/>
            <p:nvPr/>
          </p:nvSpPr>
          <p:spPr>
            <a:xfrm flipH="false" flipV="false" rot="0">
              <a:off x="0" y="0"/>
              <a:ext cx="720090" cy="720090"/>
            </a:xfrm>
            <a:custGeom>
              <a:avLst/>
              <a:gdLst/>
              <a:ahLst/>
              <a:cxnLst/>
              <a:rect r="r" b="b" t="t" l="l"/>
              <a:pathLst>
                <a:path h="720090" w="720090">
                  <a:moveTo>
                    <a:pt x="0" y="0"/>
                  </a:moveTo>
                  <a:lnTo>
                    <a:pt x="720090" y="0"/>
                  </a:lnTo>
                  <a:lnTo>
                    <a:pt x="720090" y="720090"/>
                  </a:lnTo>
                  <a:lnTo>
                    <a:pt x="0" y="720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5" b="-5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756196" y="8872984"/>
            <a:ext cx="2541835" cy="346322"/>
            <a:chOff x="0" y="0"/>
            <a:chExt cx="3389113" cy="461763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389113" cy="461763"/>
            </a:xfrm>
            <a:custGeom>
              <a:avLst/>
              <a:gdLst/>
              <a:ahLst/>
              <a:cxnLst/>
              <a:rect r="r" b="b" t="t" l="l"/>
              <a:pathLst>
                <a:path h="461763" w="3389113">
                  <a:moveTo>
                    <a:pt x="0" y="0"/>
                  </a:moveTo>
                  <a:lnTo>
                    <a:pt x="3389113" y="0"/>
                  </a:lnTo>
                  <a:lnTo>
                    <a:pt x="3389113" y="461763"/>
                  </a:lnTo>
                  <a:lnTo>
                    <a:pt x="0" y="4617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3389113" cy="4903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500"/>
                </a:lnSpc>
              </a:pPr>
              <a:r>
                <a:rPr lang="en-US" sz="200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Basic Components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756196" y="9282261"/>
            <a:ext cx="9917609" cy="412402"/>
            <a:chOff x="0" y="0"/>
            <a:chExt cx="13223479" cy="54986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3223478" cy="549869"/>
            </a:xfrm>
            <a:custGeom>
              <a:avLst/>
              <a:gdLst/>
              <a:ahLst/>
              <a:cxnLst/>
              <a:rect r="r" b="b" t="t" l="l"/>
              <a:pathLst>
                <a:path h="549869" w="13223478">
                  <a:moveTo>
                    <a:pt x="0" y="0"/>
                  </a:moveTo>
                  <a:lnTo>
                    <a:pt x="13223478" y="0"/>
                  </a:lnTo>
                  <a:lnTo>
                    <a:pt x="13223478" y="549869"/>
                  </a:lnTo>
                  <a:lnTo>
                    <a:pt x="0" y="5498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66675"/>
              <a:ext cx="13223479" cy="61654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86"/>
                </a:lnSpc>
              </a:pPr>
              <a:r>
                <a:rPr lang="en-US" sz="1686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Pull-up resistors and power supply included.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1" t="0" r="-8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918400" y="796677"/>
            <a:ext cx="7129314" cy="929134"/>
            <a:chOff x="0" y="0"/>
            <a:chExt cx="9505752" cy="12388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505752" cy="1238845"/>
            </a:xfrm>
            <a:custGeom>
              <a:avLst/>
              <a:gdLst/>
              <a:ahLst/>
              <a:cxnLst/>
              <a:rect r="r" b="b" t="t" l="l"/>
              <a:pathLst>
                <a:path h="1238845" w="9505752">
                  <a:moveTo>
                    <a:pt x="0" y="0"/>
                  </a:moveTo>
                  <a:lnTo>
                    <a:pt x="9505752" y="0"/>
                  </a:lnTo>
                  <a:lnTo>
                    <a:pt x="9505752" y="1238845"/>
                  </a:lnTo>
                  <a:lnTo>
                    <a:pt x="0" y="12388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505752" cy="12769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System Architecture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918400" y="2180184"/>
            <a:ext cx="1514921" cy="2423964"/>
            <a:chOff x="0" y="0"/>
            <a:chExt cx="2019895" cy="3231952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2019935" cy="3231896"/>
            </a:xfrm>
            <a:custGeom>
              <a:avLst/>
              <a:gdLst/>
              <a:ahLst/>
              <a:cxnLst/>
              <a:rect r="r" b="b" t="t" l="l"/>
              <a:pathLst>
                <a:path h="3231896" w="2019935">
                  <a:moveTo>
                    <a:pt x="0" y="0"/>
                  </a:moveTo>
                  <a:lnTo>
                    <a:pt x="2019935" y="0"/>
                  </a:lnTo>
                  <a:lnTo>
                    <a:pt x="2019935" y="3231896"/>
                  </a:lnTo>
                  <a:lnTo>
                    <a:pt x="0" y="3231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0" t="0" r="-78" b="-1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887694" y="2454474"/>
            <a:ext cx="3564582" cy="474017"/>
            <a:chOff x="0" y="0"/>
            <a:chExt cx="4752776" cy="63202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52776" cy="632023"/>
            </a:xfrm>
            <a:custGeom>
              <a:avLst/>
              <a:gdLst/>
              <a:ahLst/>
              <a:cxnLst/>
              <a:rect r="r" b="b" t="t" l="l"/>
              <a:pathLst>
                <a:path h="632023" w="4752776">
                  <a:moveTo>
                    <a:pt x="0" y="0"/>
                  </a:moveTo>
                  <a:lnTo>
                    <a:pt x="4752776" y="0"/>
                  </a:lnTo>
                  <a:lnTo>
                    <a:pt x="4752776" y="632023"/>
                  </a:lnTo>
                  <a:lnTo>
                    <a:pt x="0" y="6320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752776" cy="6605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Microcontroller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887694" y="3014960"/>
            <a:ext cx="7339905" cy="579984"/>
            <a:chOff x="0" y="0"/>
            <a:chExt cx="9786540" cy="77331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786540" cy="773312"/>
            </a:xfrm>
            <a:custGeom>
              <a:avLst/>
              <a:gdLst/>
              <a:ahLst/>
              <a:cxnLst/>
              <a:rect r="r" b="b" t="t" l="l"/>
              <a:pathLst>
                <a:path h="773312" w="9786540">
                  <a:moveTo>
                    <a:pt x="0" y="0"/>
                  </a:moveTo>
                  <a:lnTo>
                    <a:pt x="9786540" y="0"/>
                  </a:lnTo>
                  <a:lnTo>
                    <a:pt x="9786540" y="773312"/>
                  </a:lnTo>
                  <a:lnTo>
                    <a:pt x="0" y="7733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9786540" cy="8685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Processes data and controls system operations.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918400" y="4604146"/>
            <a:ext cx="1514921" cy="2423964"/>
            <a:chOff x="0" y="0"/>
            <a:chExt cx="2019895" cy="3231952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2019935" cy="3231896"/>
            </a:xfrm>
            <a:custGeom>
              <a:avLst/>
              <a:gdLst/>
              <a:ahLst/>
              <a:cxnLst/>
              <a:rect r="r" b="b" t="t" l="l"/>
              <a:pathLst>
                <a:path h="3231896" w="2019935">
                  <a:moveTo>
                    <a:pt x="0" y="0"/>
                  </a:moveTo>
                  <a:lnTo>
                    <a:pt x="2019935" y="0"/>
                  </a:lnTo>
                  <a:lnTo>
                    <a:pt x="2019935" y="3231896"/>
                  </a:lnTo>
                  <a:lnTo>
                    <a:pt x="0" y="3231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0" t="0" r="-78" b="-1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887694" y="4878437"/>
            <a:ext cx="3564582" cy="474018"/>
            <a:chOff x="0" y="0"/>
            <a:chExt cx="4752776" cy="63202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752776" cy="632024"/>
            </a:xfrm>
            <a:custGeom>
              <a:avLst/>
              <a:gdLst/>
              <a:ahLst/>
              <a:cxnLst/>
              <a:rect r="r" b="b" t="t" l="l"/>
              <a:pathLst>
                <a:path h="632024" w="4752776">
                  <a:moveTo>
                    <a:pt x="0" y="0"/>
                  </a:moveTo>
                  <a:lnTo>
                    <a:pt x="4752776" y="0"/>
                  </a:lnTo>
                  <a:lnTo>
                    <a:pt x="4752776" y="632024"/>
                  </a:lnTo>
                  <a:lnTo>
                    <a:pt x="0" y="6320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4752776" cy="66059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Interfacing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887694" y="5438924"/>
            <a:ext cx="7339905" cy="579984"/>
            <a:chOff x="0" y="0"/>
            <a:chExt cx="9786540" cy="77331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786540" cy="773312"/>
            </a:xfrm>
            <a:custGeom>
              <a:avLst/>
              <a:gdLst/>
              <a:ahLst/>
              <a:cxnLst/>
              <a:rect r="r" b="b" t="t" l="l"/>
              <a:pathLst>
                <a:path h="773312" w="9786540">
                  <a:moveTo>
                    <a:pt x="0" y="0"/>
                  </a:moveTo>
                  <a:lnTo>
                    <a:pt x="9786540" y="0"/>
                  </a:lnTo>
                  <a:lnTo>
                    <a:pt x="9786540" y="773312"/>
                  </a:lnTo>
                  <a:lnTo>
                    <a:pt x="0" y="7733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0"/>
              <a:ext cx="9786540" cy="8685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4-bit/8-bit communication with LCD.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918400" y="7028110"/>
            <a:ext cx="1514921" cy="2423964"/>
            <a:chOff x="0" y="0"/>
            <a:chExt cx="2019895" cy="3231952"/>
          </a:xfrm>
        </p:grpSpPr>
        <p:sp>
          <p:nvSpPr>
            <p:cNvPr name="Freeform 30" id="30" descr="preencoded.png"/>
            <p:cNvSpPr/>
            <p:nvPr/>
          </p:nvSpPr>
          <p:spPr>
            <a:xfrm flipH="false" flipV="false" rot="0">
              <a:off x="0" y="0"/>
              <a:ext cx="2019935" cy="3231896"/>
            </a:xfrm>
            <a:custGeom>
              <a:avLst/>
              <a:gdLst/>
              <a:ahLst/>
              <a:cxnLst/>
              <a:rect r="r" b="b" t="t" l="l"/>
              <a:pathLst>
                <a:path h="3231896" w="2019935">
                  <a:moveTo>
                    <a:pt x="0" y="0"/>
                  </a:moveTo>
                  <a:lnTo>
                    <a:pt x="2019935" y="0"/>
                  </a:lnTo>
                  <a:lnTo>
                    <a:pt x="2019935" y="3231896"/>
                  </a:lnTo>
                  <a:lnTo>
                    <a:pt x="0" y="3231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80" t="0" r="-78" b="-1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9887694" y="7302401"/>
            <a:ext cx="3564582" cy="474018"/>
            <a:chOff x="0" y="0"/>
            <a:chExt cx="4752776" cy="63202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752776" cy="632024"/>
            </a:xfrm>
            <a:custGeom>
              <a:avLst/>
              <a:gdLst/>
              <a:ahLst/>
              <a:cxnLst/>
              <a:rect r="r" b="b" t="t" l="l"/>
              <a:pathLst>
                <a:path h="632024" w="4752776">
                  <a:moveTo>
                    <a:pt x="0" y="0"/>
                  </a:moveTo>
                  <a:lnTo>
                    <a:pt x="4752776" y="0"/>
                  </a:lnTo>
                  <a:lnTo>
                    <a:pt x="4752776" y="632024"/>
                  </a:lnTo>
                  <a:lnTo>
                    <a:pt x="0" y="6320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4752776" cy="66059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LCD Display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887694" y="7862888"/>
            <a:ext cx="7339905" cy="579984"/>
            <a:chOff x="0" y="0"/>
            <a:chExt cx="9786540" cy="77331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786540" cy="773312"/>
            </a:xfrm>
            <a:custGeom>
              <a:avLst/>
              <a:gdLst/>
              <a:ahLst/>
              <a:cxnLst/>
              <a:rect r="r" b="b" t="t" l="l"/>
              <a:pathLst>
                <a:path h="773312" w="9786540">
                  <a:moveTo>
                    <a:pt x="0" y="0"/>
                  </a:moveTo>
                  <a:lnTo>
                    <a:pt x="9786540" y="0"/>
                  </a:lnTo>
                  <a:lnTo>
                    <a:pt x="9786540" y="773312"/>
                  </a:lnTo>
                  <a:lnTo>
                    <a:pt x="0" y="7733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95250"/>
              <a:ext cx="9786540" cy="8685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Shows messages stored in Look-Up Tables (LUTs).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10866" y="3252044"/>
            <a:ext cx="7261324" cy="945654"/>
            <a:chOff x="0" y="0"/>
            <a:chExt cx="9681765" cy="12608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681766" cy="1260872"/>
            </a:xfrm>
            <a:custGeom>
              <a:avLst/>
              <a:gdLst/>
              <a:ahLst/>
              <a:cxnLst/>
              <a:rect r="r" b="b" t="t" l="l"/>
              <a:pathLst>
                <a:path h="1260872" w="9681766">
                  <a:moveTo>
                    <a:pt x="0" y="0"/>
                  </a:moveTo>
                  <a:lnTo>
                    <a:pt x="9681766" y="0"/>
                  </a:lnTo>
                  <a:lnTo>
                    <a:pt x="9681766" y="1260872"/>
                  </a:lnTo>
                  <a:lnTo>
                    <a:pt x="0" y="1260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681765" cy="12989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123"/>
                </a:lnSpc>
              </a:pPr>
              <a:r>
                <a:rPr lang="en-US" sz="5687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Software Design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10866" y="4940499"/>
            <a:ext cx="3873848" cy="482501"/>
            <a:chOff x="0" y="0"/>
            <a:chExt cx="5165131" cy="6433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65131" cy="643335"/>
            </a:xfrm>
            <a:custGeom>
              <a:avLst/>
              <a:gdLst/>
              <a:ahLst/>
              <a:cxnLst/>
              <a:rect r="r" b="b" t="t" l="l"/>
              <a:pathLst>
                <a:path h="643335" w="5165131">
                  <a:moveTo>
                    <a:pt x="0" y="0"/>
                  </a:moveTo>
                  <a:lnTo>
                    <a:pt x="5165131" y="0"/>
                  </a:lnTo>
                  <a:lnTo>
                    <a:pt x="5165131" y="643335"/>
                  </a:lnTo>
                  <a:lnTo>
                    <a:pt x="0" y="6433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5165131" cy="6719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1"/>
                </a:lnSpc>
              </a:pPr>
              <a:r>
                <a:rPr lang="en-US" sz="2811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Programming Language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10866" y="5636270"/>
            <a:ext cx="4786164" cy="1082874"/>
            <a:chOff x="0" y="0"/>
            <a:chExt cx="6381552" cy="14438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81552" cy="1443832"/>
            </a:xfrm>
            <a:custGeom>
              <a:avLst/>
              <a:gdLst/>
              <a:ahLst/>
              <a:cxnLst/>
              <a:rect r="r" b="b" t="t" l="l"/>
              <a:pathLst>
                <a:path h="1443832" w="6381552">
                  <a:moveTo>
                    <a:pt x="0" y="0"/>
                  </a:moveTo>
                  <a:lnTo>
                    <a:pt x="6381552" y="0"/>
                  </a:lnTo>
                  <a:lnTo>
                    <a:pt x="6381552" y="1443832"/>
                  </a:lnTo>
                  <a:lnTo>
                    <a:pt x="0" y="1443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6381552" cy="15390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Assembly used for efficient microcontroller control.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759327" y="4940499"/>
            <a:ext cx="3630662" cy="482501"/>
            <a:chOff x="0" y="0"/>
            <a:chExt cx="4840883" cy="64333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40883" cy="643335"/>
            </a:xfrm>
            <a:custGeom>
              <a:avLst/>
              <a:gdLst/>
              <a:ahLst/>
              <a:cxnLst/>
              <a:rect r="r" b="b" t="t" l="l"/>
              <a:pathLst>
                <a:path h="643335" w="4840883">
                  <a:moveTo>
                    <a:pt x="0" y="0"/>
                  </a:moveTo>
                  <a:lnTo>
                    <a:pt x="4840883" y="0"/>
                  </a:lnTo>
                  <a:lnTo>
                    <a:pt x="4840883" y="643335"/>
                  </a:lnTo>
                  <a:lnTo>
                    <a:pt x="0" y="6433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840883" cy="6719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1"/>
                </a:lnSpc>
              </a:pPr>
              <a:r>
                <a:rPr lang="en-US" sz="2811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Simulation Tool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759327" y="5636270"/>
            <a:ext cx="4786164" cy="1082874"/>
            <a:chOff x="0" y="0"/>
            <a:chExt cx="6381552" cy="144383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81552" cy="1443832"/>
            </a:xfrm>
            <a:custGeom>
              <a:avLst/>
              <a:gdLst/>
              <a:ahLst/>
              <a:cxnLst/>
              <a:rect r="r" b="b" t="t" l="l"/>
              <a:pathLst>
                <a:path h="1443832" w="6381552">
                  <a:moveTo>
                    <a:pt x="0" y="0"/>
                  </a:moveTo>
                  <a:lnTo>
                    <a:pt x="6381552" y="0"/>
                  </a:lnTo>
                  <a:lnTo>
                    <a:pt x="6381552" y="1443832"/>
                  </a:lnTo>
                  <a:lnTo>
                    <a:pt x="0" y="1443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6381552" cy="15390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EDSim51 provides virtual environment for testing.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307789" y="4940499"/>
            <a:ext cx="3630662" cy="482501"/>
            <a:chOff x="0" y="0"/>
            <a:chExt cx="4840883" cy="64333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840883" cy="643335"/>
            </a:xfrm>
            <a:custGeom>
              <a:avLst/>
              <a:gdLst/>
              <a:ahLst/>
              <a:cxnLst/>
              <a:rect r="r" b="b" t="t" l="l"/>
              <a:pathLst>
                <a:path h="643335" w="4840883">
                  <a:moveTo>
                    <a:pt x="0" y="0"/>
                  </a:moveTo>
                  <a:lnTo>
                    <a:pt x="4840883" y="0"/>
                  </a:lnTo>
                  <a:lnTo>
                    <a:pt x="4840883" y="643335"/>
                  </a:lnTo>
                  <a:lnTo>
                    <a:pt x="0" y="6433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840883" cy="6719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1"/>
                </a:lnSpc>
              </a:pPr>
              <a:r>
                <a:rPr lang="en-US" sz="2811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Key Subroutines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307789" y="5636270"/>
            <a:ext cx="4786164" cy="1082874"/>
            <a:chOff x="0" y="0"/>
            <a:chExt cx="6381552" cy="144383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81552" cy="1443832"/>
            </a:xfrm>
            <a:custGeom>
              <a:avLst/>
              <a:gdLst/>
              <a:ahLst/>
              <a:cxnLst/>
              <a:rect r="r" b="b" t="t" l="l"/>
              <a:pathLst>
                <a:path h="1443832" w="6381552">
                  <a:moveTo>
                    <a:pt x="0" y="0"/>
                  </a:moveTo>
                  <a:lnTo>
                    <a:pt x="6381552" y="0"/>
                  </a:lnTo>
                  <a:lnTo>
                    <a:pt x="6381552" y="1443832"/>
                  </a:lnTo>
                  <a:lnTo>
                    <a:pt x="0" y="1443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6381552" cy="15390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LCD initialization, display control, cursor positioning implemented.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1" t="0" r="-8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80046" y="1033016"/>
            <a:ext cx="9269909" cy="1853207"/>
            <a:chOff x="0" y="0"/>
            <a:chExt cx="12359879" cy="24709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359879" cy="2470943"/>
            </a:xfrm>
            <a:custGeom>
              <a:avLst/>
              <a:gdLst/>
              <a:ahLst/>
              <a:cxnLst/>
              <a:rect r="r" b="b" t="t" l="l"/>
              <a:pathLst>
                <a:path h="2470943" w="12359879">
                  <a:moveTo>
                    <a:pt x="0" y="0"/>
                  </a:moveTo>
                  <a:lnTo>
                    <a:pt x="12359879" y="0"/>
                  </a:lnTo>
                  <a:lnTo>
                    <a:pt x="12359879" y="2470943"/>
                  </a:lnTo>
                  <a:lnTo>
                    <a:pt x="0" y="24709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359879" cy="25090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123"/>
                </a:lnSpc>
              </a:pPr>
              <a:r>
                <a:rPr lang="en-US" sz="5687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Code Explanation (LCD Control)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23851" y="3349079"/>
            <a:ext cx="38100" cy="5866828"/>
            <a:chOff x="0" y="0"/>
            <a:chExt cx="50800" cy="78224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800" cy="7822438"/>
            </a:xfrm>
            <a:custGeom>
              <a:avLst/>
              <a:gdLst/>
              <a:ahLst/>
              <a:cxnLst/>
              <a:rect r="r" b="b" t="t" l="l"/>
              <a:pathLst>
                <a:path h="7822438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7797038"/>
                  </a:lnTo>
                  <a:cubicBezTo>
                    <a:pt x="50800" y="7811008"/>
                    <a:pt x="39370" y="7822438"/>
                    <a:pt x="25400" y="7822438"/>
                  </a:cubicBezTo>
                  <a:cubicBezTo>
                    <a:pt x="11430" y="7822438"/>
                    <a:pt x="0" y="7811008"/>
                    <a:pt x="0" y="7797038"/>
                  </a:cubicBezTo>
                  <a:close/>
                </a:path>
              </a:pathLst>
            </a:custGeom>
            <a:solidFill>
              <a:srgbClr val="4A6B6A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851942" y="4024164"/>
            <a:ext cx="1080039" cy="38100"/>
            <a:chOff x="0" y="0"/>
            <a:chExt cx="1440052" cy="50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40053" cy="50800"/>
            </a:xfrm>
            <a:custGeom>
              <a:avLst/>
              <a:gdLst/>
              <a:ahLst/>
              <a:cxnLst/>
              <a:rect r="r" b="b" t="t" l="l"/>
              <a:pathLst>
                <a:path h="50800" w="1440053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414653" y="0"/>
                  </a:lnTo>
                  <a:cubicBezTo>
                    <a:pt x="1428623" y="0"/>
                    <a:pt x="1440053" y="11430"/>
                    <a:pt x="1440053" y="25400"/>
                  </a:cubicBezTo>
                  <a:cubicBezTo>
                    <a:pt x="1440053" y="39370"/>
                    <a:pt x="1428623" y="50800"/>
                    <a:pt x="1414653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A6B6A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195760" y="3696146"/>
            <a:ext cx="694277" cy="694277"/>
            <a:chOff x="0" y="0"/>
            <a:chExt cx="925703" cy="9257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863981" y="0"/>
                  </a:lnTo>
                  <a:cubicBezTo>
                    <a:pt x="898017" y="0"/>
                    <a:pt x="925703" y="27686"/>
                    <a:pt x="925703" y="61722"/>
                  </a:cubicBezTo>
                  <a:lnTo>
                    <a:pt x="925703" y="863981"/>
                  </a:lnTo>
                  <a:cubicBezTo>
                    <a:pt x="925703" y="898017"/>
                    <a:pt x="898017" y="925703"/>
                    <a:pt x="863981" y="925703"/>
                  </a:cubicBezTo>
                  <a:lnTo>
                    <a:pt x="61722" y="925703"/>
                  </a:lnTo>
                  <a:cubicBezTo>
                    <a:pt x="27686" y="925703"/>
                    <a:pt x="0" y="898017"/>
                    <a:pt x="0" y="863981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465734" y="3882629"/>
            <a:ext cx="154335" cy="378470"/>
            <a:chOff x="0" y="0"/>
            <a:chExt cx="205780" cy="50462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5780" cy="504627"/>
            </a:xfrm>
            <a:custGeom>
              <a:avLst/>
              <a:gdLst/>
              <a:ahLst/>
              <a:cxnLst/>
              <a:rect r="r" b="b" t="t" l="l"/>
              <a:pathLst>
                <a:path h="504627" w="205780">
                  <a:moveTo>
                    <a:pt x="0" y="0"/>
                  </a:moveTo>
                  <a:lnTo>
                    <a:pt x="205780" y="0"/>
                  </a:lnTo>
                  <a:lnTo>
                    <a:pt x="205780" y="504627"/>
                  </a:lnTo>
                  <a:lnTo>
                    <a:pt x="0" y="5046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57150"/>
              <a:ext cx="205780" cy="44747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73"/>
                </a:lnSpc>
              </a:pPr>
              <a:r>
                <a:rPr lang="en-US" sz="3373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1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240137" y="3629025"/>
            <a:ext cx="3630662" cy="482501"/>
            <a:chOff x="0" y="0"/>
            <a:chExt cx="4840883" cy="64333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840883" cy="643335"/>
            </a:xfrm>
            <a:custGeom>
              <a:avLst/>
              <a:gdLst/>
              <a:ahLst/>
              <a:cxnLst/>
              <a:rect r="r" b="b" t="t" l="l"/>
              <a:pathLst>
                <a:path h="643335" w="4840883">
                  <a:moveTo>
                    <a:pt x="0" y="0"/>
                  </a:moveTo>
                  <a:lnTo>
                    <a:pt x="4840883" y="0"/>
                  </a:lnTo>
                  <a:lnTo>
                    <a:pt x="4840883" y="643335"/>
                  </a:lnTo>
                  <a:lnTo>
                    <a:pt x="0" y="6433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4840883" cy="6719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1"/>
                </a:lnSpc>
              </a:pPr>
              <a:r>
                <a:rPr lang="en-US" sz="2811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Initialization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240137" y="4201418"/>
            <a:ext cx="7109818" cy="589061"/>
            <a:chOff x="0" y="0"/>
            <a:chExt cx="9479757" cy="78541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479757" cy="785415"/>
            </a:xfrm>
            <a:custGeom>
              <a:avLst/>
              <a:gdLst/>
              <a:ahLst/>
              <a:cxnLst/>
              <a:rect r="r" b="b" t="t" l="l"/>
              <a:pathLst>
                <a:path h="785415" w="9479757">
                  <a:moveTo>
                    <a:pt x="0" y="0"/>
                  </a:moveTo>
                  <a:lnTo>
                    <a:pt x="9479757" y="0"/>
                  </a:lnTo>
                  <a:lnTo>
                    <a:pt x="9479757" y="785415"/>
                  </a:lnTo>
                  <a:lnTo>
                    <a:pt x="0" y="785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0"/>
              <a:ext cx="9479757" cy="880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Set 4-bit mode for efficient data transfer.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851942" y="6082605"/>
            <a:ext cx="1080039" cy="38100"/>
            <a:chOff x="0" y="0"/>
            <a:chExt cx="1440052" cy="50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40053" cy="50800"/>
            </a:xfrm>
            <a:custGeom>
              <a:avLst/>
              <a:gdLst/>
              <a:ahLst/>
              <a:cxnLst/>
              <a:rect r="r" b="b" t="t" l="l"/>
              <a:pathLst>
                <a:path h="50800" w="1440053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414653" y="0"/>
                  </a:lnTo>
                  <a:cubicBezTo>
                    <a:pt x="1428623" y="0"/>
                    <a:pt x="1440053" y="11430"/>
                    <a:pt x="1440053" y="25400"/>
                  </a:cubicBezTo>
                  <a:cubicBezTo>
                    <a:pt x="1440053" y="39370"/>
                    <a:pt x="1428623" y="50800"/>
                    <a:pt x="1414653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A6B6A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195760" y="5754589"/>
            <a:ext cx="694277" cy="694277"/>
            <a:chOff x="0" y="0"/>
            <a:chExt cx="925703" cy="92570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863981" y="0"/>
                  </a:lnTo>
                  <a:cubicBezTo>
                    <a:pt x="898017" y="0"/>
                    <a:pt x="925703" y="27686"/>
                    <a:pt x="925703" y="61722"/>
                  </a:cubicBezTo>
                  <a:lnTo>
                    <a:pt x="925703" y="863981"/>
                  </a:lnTo>
                  <a:cubicBezTo>
                    <a:pt x="925703" y="898017"/>
                    <a:pt x="898017" y="925703"/>
                    <a:pt x="863981" y="925703"/>
                  </a:cubicBezTo>
                  <a:lnTo>
                    <a:pt x="61722" y="925703"/>
                  </a:lnTo>
                  <a:cubicBezTo>
                    <a:pt x="27686" y="925703"/>
                    <a:pt x="0" y="898017"/>
                    <a:pt x="0" y="863981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426145" y="5941070"/>
            <a:ext cx="233511" cy="378470"/>
            <a:chOff x="0" y="0"/>
            <a:chExt cx="311348" cy="50462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11348" cy="504627"/>
            </a:xfrm>
            <a:custGeom>
              <a:avLst/>
              <a:gdLst/>
              <a:ahLst/>
              <a:cxnLst/>
              <a:rect r="r" b="b" t="t" l="l"/>
              <a:pathLst>
                <a:path h="504627" w="311348">
                  <a:moveTo>
                    <a:pt x="0" y="0"/>
                  </a:moveTo>
                  <a:lnTo>
                    <a:pt x="311348" y="0"/>
                  </a:lnTo>
                  <a:lnTo>
                    <a:pt x="311348" y="504627"/>
                  </a:lnTo>
                  <a:lnTo>
                    <a:pt x="0" y="5046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57150"/>
              <a:ext cx="311348" cy="44747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73"/>
                </a:lnSpc>
              </a:pPr>
              <a:r>
                <a:rPr lang="en-US" sz="3373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2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3240137" y="5687466"/>
            <a:ext cx="3630662" cy="482501"/>
            <a:chOff x="0" y="0"/>
            <a:chExt cx="4840883" cy="64333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840883" cy="643335"/>
            </a:xfrm>
            <a:custGeom>
              <a:avLst/>
              <a:gdLst/>
              <a:ahLst/>
              <a:cxnLst/>
              <a:rect r="r" b="b" t="t" l="l"/>
              <a:pathLst>
                <a:path h="643335" w="4840883">
                  <a:moveTo>
                    <a:pt x="0" y="0"/>
                  </a:moveTo>
                  <a:lnTo>
                    <a:pt x="4840883" y="0"/>
                  </a:lnTo>
                  <a:lnTo>
                    <a:pt x="4840883" y="643335"/>
                  </a:lnTo>
                  <a:lnTo>
                    <a:pt x="0" y="6433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4840883" cy="6719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1"/>
                </a:lnSpc>
              </a:pPr>
              <a:r>
                <a:rPr lang="en-US" sz="2811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Display Control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3240137" y="6259860"/>
            <a:ext cx="7109818" cy="589061"/>
            <a:chOff x="0" y="0"/>
            <a:chExt cx="9479757" cy="78541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9479757" cy="785415"/>
            </a:xfrm>
            <a:custGeom>
              <a:avLst/>
              <a:gdLst/>
              <a:ahLst/>
              <a:cxnLst/>
              <a:rect r="r" b="b" t="t" l="l"/>
              <a:pathLst>
                <a:path h="785415" w="9479757">
                  <a:moveTo>
                    <a:pt x="0" y="0"/>
                  </a:moveTo>
                  <a:lnTo>
                    <a:pt x="9479757" y="0"/>
                  </a:lnTo>
                  <a:lnTo>
                    <a:pt x="9479757" y="785415"/>
                  </a:lnTo>
                  <a:lnTo>
                    <a:pt x="0" y="785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95250"/>
              <a:ext cx="9479757" cy="880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Enable cursor blinking for visual feedback.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851942" y="8141047"/>
            <a:ext cx="1080039" cy="38100"/>
            <a:chOff x="0" y="0"/>
            <a:chExt cx="1440052" cy="50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440053" cy="50800"/>
            </a:xfrm>
            <a:custGeom>
              <a:avLst/>
              <a:gdLst/>
              <a:ahLst/>
              <a:cxnLst/>
              <a:rect r="r" b="b" t="t" l="l"/>
              <a:pathLst>
                <a:path h="50800" w="1440053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414653" y="0"/>
                  </a:lnTo>
                  <a:cubicBezTo>
                    <a:pt x="1428623" y="0"/>
                    <a:pt x="1440053" y="11430"/>
                    <a:pt x="1440053" y="25400"/>
                  </a:cubicBezTo>
                  <a:cubicBezTo>
                    <a:pt x="1440053" y="39370"/>
                    <a:pt x="1428623" y="50800"/>
                    <a:pt x="1414653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A6B6A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195760" y="7813030"/>
            <a:ext cx="694277" cy="694277"/>
            <a:chOff x="0" y="0"/>
            <a:chExt cx="925703" cy="925703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863981" y="0"/>
                  </a:lnTo>
                  <a:cubicBezTo>
                    <a:pt x="898017" y="0"/>
                    <a:pt x="925703" y="27686"/>
                    <a:pt x="925703" y="61722"/>
                  </a:cubicBezTo>
                  <a:lnTo>
                    <a:pt x="925703" y="863981"/>
                  </a:lnTo>
                  <a:cubicBezTo>
                    <a:pt x="925703" y="898017"/>
                    <a:pt x="898017" y="925703"/>
                    <a:pt x="863981" y="925703"/>
                  </a:cubicBezTo>
                  <a:lnTo>
                    <a:pt x="61722" y="925703"/>
                  </a:lnTo>
                  <a:cubicBezTo>
                    <a:pt x="27686" y="925703"/>
                    <a:pt x="0" y="898017"/>
                    <a:pt x="0" y="863981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1424360" y="7999511"/>
            <a:ext cx="237084" cy="378470"/>
            <a:chOff x="0" y="0"/>
            <a:chExt cx="316112" cy="504627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316112" cy="504627"/>
            </a:xfrm>
            <a:custGeom>
              <a:avLst/>
              <a:gdLst/>
              <a:ahLst/>
              <a:cxnLst/>
              <a:rect r="r" b="b" t="t" l="l"/>
              <a:pathLst>
                <a:path h="504627" w="316112">
                  <a:moveTo>
                    <a:pt x="0" y="0"/>
                  </a:moveTo>
                  <a:lnTo>
                    <a:pt x="316112" y="0"/>
                  </a:lnTo>
                  <a:lnTo>
                    <a:pt x="316112" y="504627"/>
                  </a:lnTo>
                  <a:lnTo>
                    <a:pt x="0" y="5046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57150"/>
              <a:ext cx="316112" cy="44747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73"/>
                </a:lnSpc>
              </a:pPr>
              <a:r>
                <a:rPr lang="en-US" sz="3373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3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3240137" y="7745909"/>
            <a:ext cx="3630662" cy="482501"/>
            <a:chOff x="0" y="0"/>
            <a:chExt cx="4840883" cy="64333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4840883" cy="643335"/>
            </a:xfrm>
            <a:custGeom>
              <a:avLst/>
              <a:gdLst/>
              <a:ahLst/>
              <a:cxnLst/>
              <a:rect r="r" b="b" t="t" l="l"/>
              <a:pathLst>
                <a:path h="643335" w="4840883">
                  <a:moveTo>
                    <a:pt x="0" y="0"/>
                  </a:moveTo>
                  <a:lnTo>
                    <a:pt x="4840883" y="0"/>
                  </a:lnTo>
                  <a:lnTo>
                    <a:pt x="4840883" y="643335"/>
                  </a:lnTo>
                  <a:lnTo>
                    <a:pt x="0" y="6433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28575"/>
              <a:ext cx="4840883" cy="6719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1"/>
                </a:lnSpc>
              </a:pPr>
              <a:r>
                <a:rPr lang="en-US" sz="2811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Message Display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3240137" y="8318301"/>
            <a:ext cx="7109818" cy="589061"/>
            <a:chOff x="0" y="0"/>
            <a:chExt cx="9479757" cy="785415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9479757" cy="785415"/>
            </a:xfrm>
            <a:custGeom>
              <a:avLst/>
              <a:gdLst/>
              <a:ahLst/>
              <a:cxnLst/>
              <a:rect r="r" b="b" t="t" l="l"/>
              <a:pathLst>
                <a:path h="785415" w="9479757">
                  <a:moveTo>
                    <a:pt x="0" y="0"/>
                  </a:moveTo>
                  <a:lnTo>
                    <a:pt x="9479757" y="0"/>
                  </a:lnTo>
                  <a:lnTo>
                    <a:pt x="9479757" y="785415"/>
                  </a:lnTo>
                  <a:lnTo>
                    <a:pt x="0" y="785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95250"/>
              <a:ext cx="9479757" cy="880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Retrieve from LUTs, show line-by-line.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1" t="0" r="-8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80046" y="1205656"/>
            <a:ext cx="7261324" cy="945654"/>
            <a:chOff x="0" y="0"/>
            <a:chExt cx="9681765" cy="12608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681766" cy="1260872"/>
            </a:xfrm>
            <a:custGeom>
              <a:avLst/>
              <a:gdLst/>
              <a:ahLst/>
              <a:cxnLst/>
              <a:rect r="r" b="b" t="t" l="l"/>
              <a:pathLst>
                <a:path h="1260872" w="9681766">
                  <a:moveTo>
                    <a:pt x="0" y="0"/>
                  </a:moveTo>
                  <a:lnTo>
                    <a:pt x="9681766" y="0"/>
                  </a:lnTo>
                  <a:lnTo>
                    <a:pt x="9681766" y="1260872"/>
                  </a:lnTo>
                  <a:lnTo>
                    <a:pt x="0" y="1260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681765" cy="12989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123"/>
                </a:lnSpc>
              </a:pPr>
              <a:r>
                <a:rPr lang="en-US" sz="5687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Key Subroutines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70521" y="2604641"/>
            <a:ext cx="9288876" cy="6448139"/>
          </a:xfrm>
          <a:custGeom>
            <a:avLst/>
            <a:gdLst/>
            <a:ahLst/>
            <a:cxnLst/>
            <a:rect r="r" b="b" t="t" l="l"/>
            <a:pathLst>
              <a:path h="6448139" w="9288876">
                <a:moveTo>
                  <a:pt x="0" y="0"/>
                </a:moveTo>
                <a:lnTo>
                  <a:pt x="9288876" y="0"/>
                </a:lnTo>
                <a:lnTo>
                  <a:pt x="9288876" y="6448139"/>
                </a:lnTo>
                <a:lnTo>
                  <a:pt x="0" y="644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99096" y="2633216"/>
            <a:ext cx="9231821" cy="1376935"/>
            <a:chOff x="0" y="0"/>
            <a:chExt cx="12309095" cy="18359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309094" cy="1835912"/>
            </a:xfrm>
            <a:custGeom>
              <a:avLst/>
              <a:gdLst/>
              <a:ahLst/>
              <a:cxnLst/>
              <a:rect r="r" b="b" t="t" l="l"/>
              <a:pathLst>
                <a:path h="1835912" w="12309094">
                  <a:moveTo>
                    <a:pt x="0" y="0"/>
                  </a:moveTo>
                  <a:lnTo>
                    <a:pt x="12309094" y="0"/>
                  </a:lnTo>
                  <a:lnTo>
                    <a:pt x="12309094" y="1835912"/>
                  </a:lnTo>
                  <a:lnTo>
                    <a:pt x="0" y="183591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07616" y="2732634"/>
            <a:ext cx="3994100" cy="589061"/>
            <a:chOff x="0" y="0"/>
            <a:chExt cx="5325467" cy="78541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25467" cy="785415"/>
            </a:xfrm>
            <a:custGeom>
              <a:avLst/>
              <a:gdLst/>
              <a:ahLst/>
              <a:cxnLst/>
              <a:rect r="r" b="b" t="t" l="l"/>
              <a:pathLst>
                <a:path h="785415" w="5325467">
                  <a:moveTo>
                    <a:pt x="0" y="0"/>
                  </a:moveTo>
                  <a:lnTo>
                    <a:pt x="5325467" y="0"/>
                  </a:lnTo>
                  <a:lnTo>
                    <a:pt x="5325467" y="785415"/>
                  </a:lnTo>
                  <a:lnTo>
                    <a:pt x="0" y="785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5325467" cy="880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FuncSet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028284" y="2732634"/>
            <a:ext cx="3994100" cy="1082874"/>
            <a:chOff x="0" y="0"/>
            <a:chExt cx="5325467" cy="144383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325467" cy="1443832"/>
            </a:xfrm>
            <a:custGeom>
              <a:avLst/>
              <a:gdLst/>
              <a:ahLst/>
              <a:cxnLst/>
              <a:rect r="r" b="b" t="t" l="l"/>
              <a:pathLst>
                <a:path h="1443832" w="5325467">
                  <a:moveTo>
                    <a:pt x="0" y="0"/>
                  </a:moveTo>
                  <a:lnTo>
                    <a:pt x="5325467" y="0"/>
                  </a:lnTo>
                  <a:lnTo>
                    <a:pt x="5325467" y="1443832"/>
                  </a:lnTo>
                  <a:lnTo>
                    <a:pt x="0" y="1443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5325467" cy="15390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Configures LCD mode (4-bit interface)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99096" y="4010174"/>
            <a:ext cx="9231821" cy="1376934"/>
            <a:chOff x="0" y="0"/>
            <a:chExt cx="12309095" cy="183591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309094" cy="1835912"/>
            </a:xfrm>
            <a:custGeom>
              <a:avLst/>
              <a:gdLst/>
              <a:ahLst/>
              <a:cxnLst/>
              <a:rect r="r" b="b" t="t" l="l"/>
              <a:pathLst>
                <a:path h="1835912" w="12309094">
                  <a:moveTo>
                    <a:pt x="0" y="0"/>
                  </a:moveTo>
                  <a:lnTo>
                    <a:pt x="12309094" y="0"/>
                  </a:lnTo>
                  <a:lnTo>
                    <a:pt x="12309094" y="1835912"/>
                  </a:lnTo>
                  <a:lnTo>
                    <a:pt x="0" y="18359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407616" y="4109591"/>
            <a:ext cx="3994100" cy="589061"/>
            <a:chOff x="0" y="0"/>
            <a:chExt cx="5325467" cy="78541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325467" cy="785415"/>
            </a:xfrm>
            <a:custGeom>
              <a:avLst/>
              <a:gdLst/>
              <a:ahLst/>
              <a:cxnLst/>
              <a:rect r="r" b="b" t="t" l="l"/>
              <a:pathLst>
                <a:path h="785415" w="5325467">
                  <a:moveTo>
                    <a:pt x="0" y="0"/>
                  </a:moveTo>
                  <a:lnTo>
                    <a:pt x="5325467" y="0"/>
                  </a:lnTo>
                  <a:lnTo>
                    <a:pt x="5325467" y="785415"/>
                  </a:lnTo>
                  <a:lnTo>
                    <a:pt x="0" y="785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5325467" cy="880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DispCon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028284" y="4109591"/>
            <a:ext cx="3994100" cy="1082874"/>
            <a:chOff x="0" y="0"/>
            <a:chExt cx="5325467" cy="144383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325467" cy="1443832"/>
            </a:xfrm>
            <a:custGeom>
              <a:avLst/>
              <a:gdLst/>
              <a:ahLst/>
              <a:cxnLst/>
              <a:rect r="r" b="b" t="t" l="l"/>
              <a:pathLst>
                <a:path h="1443832" w="5325467">
                  <a:moveTo>
                    <a:pt x="0" y="0"/>
                  </a:moveTo>
                  <a:lnTo>
                    <a:pt x="5325467" y="0"/>
                  </a:lnTo>
                  <a:lnTo>
                    <a:pt x="5325467" y="1443832"/>
                  </a:lnTo>
                  <a:lnTo>
                    <a:pt x="0" y="1443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0"/>
              <a:ext cx="5325467" cy="15390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Controls display and cursor visibility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99096" y="5387131"/>
            <a:ext cx="9231821" cy="1376935"/>
            <a:chOff x="0" y="0"/>
            <a:chExt cx="12309095" cy="183591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309094" cy="1835912"/>
            </a:xfrm>
            <a:custGeom>
              <a:avLst/>
              <a:gdLst/>
              <a:ahLst/>
              <a:cxnLst/>
              <a:rect r="r" b="b" t="t" l="l"/>
              <a:pathLst>
                <a:path h="1835912" w="12309094">
                  <a:moveTo>
                    <a:pt x="0" y="0"/>
                  </a:moveTo>
                  <a:lnTo>
                    <a:pt x="12309094" y="0"/>
                  </a:lnTo>
                  <a:lnTo>
                    <a:pt x="12309094" y="1835912"/>
                  </a:lnTo>
                  <a:lnTo>
                    <a:pt x="0" y="183591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407616" y="5486549"/>
            <a:ext cx="3994100" cy="589061"/>
            <a:chOff x="0" y="0"/>
            <a:chExt cx="5325467" cy="78541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325467" cy="785415"/>
            </a:xfrm>
            <a:custGeom>
              <a:avLst/>
              <a:gdLst/>
              <a:ahLst/>
              <a:cxnLst/>
              <a:rect r="r" b="b" t="t" l="l"/>
              <a:pathLst>
                <a:path h="785415" w="5325467">
                  <a:moveTo>
                    <a:pt x="0" y="0"/>
                  </a:moveTo>
                  <a:lnTo>
                    <a:pt x="5325467" y="0"/>
                  </a:lnTo>
                  <a:lnTo>
                    <a:pt x="5325467" y="785415"/>
                  </a:lnTo>
                  <a:lnTo>
                    <a:pt x="0" y="785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0"/>
              <a:ext cx="5325467" cy="880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EntryMode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6028284" y="5486549"/>
            <a:ext cx="3994100" cy="1082874"/>
            <a:chOff x="0" y="0"/>
            <a:chExt cx="5325467" cy="144383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325467" cy="1443832"/>
            </a:xfrm>
            <a:custGeom>
              <a:avLst/>
              <a:gdLst/>
              <a:ahLst/>
              <a:cxnLst/>
              <a:rect r="r" b="b" t="t" l="l"/>
              <a:pathLst>
                <a:path h="1443832" w="5325467">
                  <a:moveTo>
                    <a:pt x="0" y="0"/>
                  </a:moveTo>
                  <a:lnTo>
                    <a:pt x="5325467" y="0"/>
                  </a:lnTo>
                  <a:lnTo>
                    <a:pt x="5325467" y="1443832"/>
                  </a:lnTo>
                  <a:lnTo>
                    <a:pt x="0" y="1443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95250"/>
              <a:ext cx="5325467" cy="15390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Manages cursor movement and address increment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99096" y="6764090"/>
            <a:ext cx="9231821" cy="883158"/>
            <a:chOff x="0" y="0"/>
            <a:chExt cx="12309095" cy="117754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2309094" cy="1177544"/>
            </a:xfrm>
            <a:custGeom>
              <a:avLst/>
              <a:gdLst/>
              <a:ahLst/>
              <a:cxnLst/>
              <a:rect r="r" b="b" t="t" l="l"/>
              <a:pathLst>
                <a:path h="1177544" w="12309094">
                  <a:moveTo>
                    <a:pt x="0" y="0"/>
                  </a:moveTo>
                  <a:lnTo>
                    <a:pt x="12309094" y="0"/>
                  </a:lnTo>
                  <a:lnTo>
                    <a:pt x="12309094" y="1177544"/>
                  </a:lnTo>
                  <a:lnTo>
                    <a:pt x="0" y="1177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407616" y="6863506"/>
            <a:ext cx="3994100" cy="589061"/>
            <a:chOff x="0" y="0"/>
            <a:chExt cx="5325467" cy="785415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5325467" cy="785415"/>
            </a:xfrm>
            <a:custGeom>
              <a:avLst/>
              <a:gdLst/>
              <a:ahLst/>
              <a:cxnLst/>
              <a:rect r="r" b="b" t="t" l="l"/>
              <a:pathLst>
                <a:path h="785415" w="5325467">
                  <a:moveTo>
                    <a:pt x="0" y="0"/>
                  </a:moveTo>
                  <a:lnTo>
                    <a:pt x="5325467" y="0"/>
                  </a:lnTo>
                  <a:lnTo>
                    <a:pt x="5325467" y="785415"/>
                  </a:lnTo>
                  <a:lnTo>
                    <a:pt x="0" y="785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95250"/>
              <a:ext cx="5325467" cy="880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SendChar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6028284" y="6863506"/>
            <a:ext cx="3994100" cy="589061"/>
            <a:chOff x="0" y="0"/>
            <a:chExt cx="5325467" cy="78541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5325467" cy="785415"/>
            </a:xfrm>
            <a:custGeom>
              <a:avLst/>
              <a:gdLst/>
              <a:ahLst/>
              <a:cxnLst/>
              <a:rect r="r" b="b" t="t" l="l"/>
              <a:pathLst>
                <a:path h="785415" w="5325467">
                  <a:moveTo>
                    <a:pt x="0" y="0"/>
                  </a:moveTo>
                  <a:lnTo>
                    <a:pt x="5325467" y="0"/>
                  </a:lnTo>
                  <a:lnTo>
                    <a:pt x="5325467" y="785415"/>
                  </a:lnTo>
                  <a:lnTo>
                    <a:pt x="0" y="785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95250"/>
              <a:ext cx="5325467" cy="880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Transmits data to LCD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099096" y="7647235"/>
            <a:ext cx="9231821" cy="1376935"/>
            <a:chOff x="0" y="0"/>
            <a:chExt cx="12309095" cy="1835913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2309094" cy="1835912"/>
            </a:xfrm>
            <a:custGeom>
              <a:avLst/>
              <a:gdLst/>
              <a:ahLst/>
              <a:cxnLst/>
              <a:rect r="r" b="b" t="t" l="l"/>
              <a:pathLst>
                <a:path h="1835912" w="12309094">
                  <a:moveTo>
                    <a:pt x="0" y="0"/>
                  </a:moveTo>
                  <a:lnTo>
                    <a:pt x="12309094" y="0"/>
                  </a:lnTo>
                  <a:lnTo>
                    <a:pt x="12309094" y="1835912"/>
                  </a:lnTo>
                  <a:lnTo>
                    <a:pt x="0" y="183591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1407616" y="7746652"/>
            <a:ext cx="3994100" cy="589061"/>
            <a:chOff x="0" y="0"/>
            <a:chExt cx="5325467" cy="78541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5325467" cy="785415"/>
            </a:xfrm>
            <a:custGeom>
              <a:avLst/>
              <a:gdLst/>
              <a:ahLst/>
              <a:cxnLst/>
              <a:rect r="r" b="b" t="t" l="l"/>
              <a:pathLst>
                <a:path h="785415" w="5325467">
                  <a:moveTo>
                    <a:pt x="0" y="0"/>
                  </a:moveTo>
                  <a:lnTo>
                    <a:pt x="5325467" y="0"/>
                  </a:lnTo>
                  <a:lnTo>
                    <a:pt x="5325467" y="785415"/>
                  </a:lnTo>
                  <a:lnTo>
                    <a:pt x="0" y="785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95250"/>
              <a:ext cx="5325467" cy="880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Delay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6028284" y="7746652"/>
            <a:ext cx="3994100" cy="1082874"/>
            <a:chOff x="0" y="0"/>
            <a:chExt cx="5325467" cy="144383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5325467" cy="1443832"/>
            </a:xfrm>
            <a:custGeom>
              <a:avLst/>
              <a:gdLst/>
              <a:ahLst/>
              <a:cxnLst/>
              <a:rect r="r" b="b" t="t" l="l"/>
              <a:pathLst>
                <a:path h="1443832" w="5325467">
                  <a:moveTo>
                    <a:pt x="0" y="0"/>
                  </a:moveTo>
                  <a:lnTo>
                    <a:pt x="5325467" y="0"/>
                  </a:lnTo>
                  <a:lnTo>
                    <a:pt x="5325467" y="1443832"/>
                  </a:lnTo>
                  <a:lnTo>
                    <a:pt x="0" y="1443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95250"/>
              <a:ext cx="5325467" cy="15390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Ensures proper timing between operations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1" t="0" r="-8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58291" y="646360"/>
            <a:ext cx="5770512" cy="749796"/>
            <a:chOff x="0" y="0"/>
            <a:chExt cx="7694016" cy="9997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694016" cy="999728"/>
            </a:xfrm>
            <a:custGeom>
              <a:avLst/>
              <a:gdLst/>
              <a:ahLst/>
              <a:cxnLst/>
              <a:rect r="r" b="b" t="t" l="l"/>
              <a:pathLst>
                <a:path h="999728" w="7694016">
                  <a:moveTo>
                    <a:pt x="0" y="0"/>
                  </a:moveTo>
                  <a:lnTo>
                    <a:pt x="7694016" y="0"/>
                  </a:lnTo>
                  <a:lnTo>
                    <a:pt x="7694016" y="999728"/>
                  </a:lnTo>
                  <a:lnTo>
                    <a:pt x="0" y="9997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7694016" cy="102830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625"/>
                </a:lnSpc>
              </a:pPr>
              <a:r>
                <a:rPr lang="en-US" sz="4498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Program Flow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58291" y="1763911"/>
            <a:ext cx="1226195" cy="1962001"/>
            <a:chOff x="0" y="0"/>
            <a:chExt cx="1634927" cy="2616001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1634871" cy="2615946"/>
            </a:xfrm>
            <a:custGeom>
              <a:avLst/>
              <a:gdLst/>
              <a:ahLst/>
              <a:cxnLst/>
              <a:rect r="r" b="b" t="t" l="l"/>
              <a:pathLst>
                <a:path h="2615946" w="1634871">
                  <a:moveTo>
                    <a:pt x="0" y="0"/>
                  </a:moveTo>
                  <a:lnTo>
                    <a:pt x="1634871" y="0"/>
                  </a:lnTo>
                  <a:lnTo>
                    <a:pt x="1634871" y="2615946"/>
                  </a:lnTo>
                  <a:lnTo>
                    <a:pt x="0" y="261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99" t="0" r="-102" b="-2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452241" y="1989981"/>
            <a:ext cx="2885182" cy="379660"/>
            <a:chOff x="0" y="0"/>
            <a:chExt cx="3846909" cy="5062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846909" cy="506213"/>
            </a:xfrm>
            <a:custGeom>
              <a:avLst/>
              <a:gdLst/>
              <a:ahLst/>
              <a:cxnLst/>
              <a:rect r="r" b="b" t="t" l="l"/>
              <a:pathLst>
                <a:path h="506213" w="3846909">
                  <a:moveTo>
                    <a:pt x="0" y="0"/>
                  </a:moveTo>
                  <a:lnTo>
                    <a:pt x="3846909" y="0"/>
                  </a:lnTo>
                  <a:lnTo>
                    <a:pt x="3846909" y="506213"/>
                  </a:lnTo>
                  <a:lnTo>
                    <a:pt x="0" y="5062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3846909" cy="5252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12"/>
                </a:lnSpc>
              </a:pPr>
              <a:r>
                <a:rPr lang="en-US" sz="2249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Start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452241" y="2421434"/>
            <a:ext cx="8119467" cy="487561"/>
            <a:chOff x="0" y="0"/>
            <a:chExt cx="10825956" cy="65008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825956" cy="650081"/>
            </a:xfrm>
            <a:custGeom>
              <a:avLst/>
              <a:gdLst/>
              <a:ahLst/>
              <a:cxnLst/>
              <a:rect r="r" b="b" t="t" l="l"/>
              <a:pathLst>
                <a:path h="650081" w="10825956">
                  <a:moveTo>
                    <a:pt x="0" y="0"/>
                  </a:moveTo>
                  <a:lnTo>
                    <a:pt x="10825956" y="0"/>
                  </a:lnTo>
                  <a:lnTo>
                    <a:pt x="10825956" y="650081"/>
                  </a:lnTo>
                  <a:lnTo>
                    <a:pt x="0" y="6500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10825956" cy="74533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062"/>
                </a:lnSpc>
              </a:pPr>
              <a:r>
                <a:rPr lang="en-US" sz="1874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Power on and initialize system.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58291" y="3725912"/>
            <a:ext cx="1226195" cy="1962001"/>
            <a:chOff x="0" y="0"/>
            <a:chExt cx="1634927" cy="2616001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1634871" cy="2615946"/>
            </a:xfrm>
            <a:custGeom>
              <a:avLst/>
              <a:gdLst/>
              <a:ahLst/>
              <a:cxnLst/>
              <a:rect r="r" b="b" t="t" l="l"/>
              <a:pathLst>
                <a:path h="2615946" w="1634871">
                  <a:moveTo>
                    <a:pt x="0" y="0"/>
                  </a:moveTo>
                  <a:lnTo>
                    <a:pt x="1634871" y="0"/>
                  </a:lnTo>
                  <a:lnTo>
                    <a:pt x="1634871" y="2615946"/>
                  </a:lnTo>
                  <a:lnTo>
                    <a:pt x="0" y="261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99" t="0" r="-102" b="-2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2452241" y="3951982"/>
            <a:ext cx="2885182" cy="379660"/>
            <a:chOff x="0" y="0"/>
            <a:chExt cx="3846909" cy="50621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846909" cy="506213"/>
            </a:xfrm>
            <a:custGeom>
              <a:avLst/>
              <a:gdLst/>
              <a:ahLst/>
              <a:cxnLst/>
              <a:rect r="r" b="b" t="t" l="l"/>
              <a:pathLst>
                <a:path h="506213" w="3846909">
                  <a:moveTo>
                    <a:pt x="0" y="0"/>
                  </a:moveTo>
                  <a:lnTo>
                    <a:pt x="3846909" y="0"/>
                  </a:lnTo>
                  <a:lnTo>
                    <a:pt x="3846909" y="506213"/>
                  </a:lnTo>
                  <a:lnTo>
                    <a:pt x="0" y="5062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3846909" cy="5252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12"/>
                </a:lnSpc>
              </a:pPr>
              <a:r>
                <a:rPr lang="en-US" sz="2249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LCD Initialization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452241" y="4383435"/>
            <a:ext cx="8119467" cy="487561"/>
            <a:chOff x="0" y="0"/>
            <a:chExt cx="10825956" cy="65008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825956" cy="650081"/>
            </a:xfrm>
            <a:custGeom>
              <a:avLst/>
              <a:gdLst/>
              <a:ahLst/>
              <a:cxnLst/>
              <a:rect r="r" b="b" t="t" l="l"/>
              <a:pathLst>
                <a:path h="650081" w="10825956">
                  <a:moveTo>
                    <a:pt x="0" y="0"/>
                  </a:moveTo>
                  <a:lnTo>
                    <a:pt x="10825956" y="0"/>
                  </a:lnTo>
                  <a:lnTo>
                    <a:pt x="10825956" y="650081"/>
                  </a:lnTo>
                  <a:lnTo>
                    <a:pt x="0" y="6500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0"/>
              <a:ext cx="10825956" cy="74533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062"/>
                </a:lnSpc>
              </a:pPr>
              <a:r>
                <a:rPr lang="en-US" sz="1874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Configure display settings and modes.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58291" y="5687914"/>
            <a:ext cx="1226195" cy="1962001"/>
            <a:chOff x="0" y="0"/>
            <a:chExt cx="1634927" cy="2616001"/>
          </a:xfrm>
        </p:grpSpPr>
        <p:sp>
          <p:nvSpPr>
            <p:cNvPr name="Freeform 30" id="30" descr="preencoded.png"/>
            <p:cNvSpPr/>
            <p:nvPr/>
          </p:nvSpPr>
          <p:spPr>
            <a:xfrm flipH="false" flipV="false" rot="0">
              <a:off x="0" y="0"/>
              <a:ext cx="1634871" cy="2615946"/>
            </a:xfrm>
            <a:custGeom>
              <a:avLst/>
              <a:gdLst/>
              <a:ahLst/>
              <a:cxnLst/>
              <a:rect r="r" b="b" t="t" l="l"/>
              <a:pathLst>
                <a:path h="2615946" w="1634871">
                  <a:moveTo>
                    <a:pt x="0" y="0"/>
                  </a:moveTo>
                  <a:lnTo>
                    <a:pt x="1634871" y="0"/>
                  </a:lnTo>
                  <a:lnTo>
                    <a:pt x="1634871" y="2615946"/>
                  </a:lnTo>
                  <a:lnTo>
                    <a:pt x="0" y="261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99" t="0" r="-102" b="-2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2452241" y="5913984"/>
            <a:ext cx="2885182" cy="379660"/>
            <a:chOff x="0" y="0"/>
            <a:chExt cx="3846909" cy="50621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846909" cy="506213"/>
            </a:xfrm>
            <a:custGeom>
              <a:avLst/>
              <a:gdLst/>
              <a:ahLst/>
              <a:cxnLst/>
              <a:rect r="r" b="b" t="t" l="l"/>
              <a:pathLst>
                <a:path h="506213" w="3846909">
                  <a:moveTo>
                    <a:pt x="0" y="0"/>
                  </a:moveTo>
                  <a:lnTo>
                    <a:pt x="3846909" y="0"/>
                  </a:lnTo>
                  <a:lnTo>
                    <a:pt x="3846909" y="506213"/>
                  </a:lnTo>
                  <a:lnTo>
                    <a:pt x="0" y="5062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3846909" cy="5252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12"/>
                </a:lnSpc>
              </a:pPr>
              <a:r>
                <a:rPr lang="en-US" sz="2249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Display Messages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452241" y="6345436"/>
            <a:ext cx="8119467" cy="487561"/>
            <a:chOff x="0" y="0"/>
            <a:chExt cx="10825956" cy="65008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825956" cy="650081"/>
            </a:xfrm>
            <a:custGeom>
              <a:avLst/>
              <a:gdLst/>
              <a:ahLst/>
              <a:cxnLst/>
              <a:rect r="r" b="b" t="t" l="l"/>
              <a:pathLst>
                <a:path h="650081" w="10825956">
                  <a:moveTo>
                    <a:pt x="0" y="0"/>
                  </a:moveTo>
                  <a:lnTo>
                    <a:pt x="10825956" y="0"/>
                  </a:lnTo>
                  <a:lnTo>
                    <a:pt x="10825956" y="650081"/>
                  </a:lnTo>
                  <a:lnTo>
                    <a:pt x="0" y="6500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95250"/>
              <a:ext cx="10825956" cy="74533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062"/>
                </a:lnSpc>
              </a:pPr>
              <a:r>
                <a:rPr lang="en-US" sz="1874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Show first line, set cursor, show second line.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58291" y="7649915"/>
            <a:ext cx="1226195" cy="1962001"/>
            <a:chOff x="0" y="0"/>
            <a:chExt cx="1634927" cy="2616001"/>
          </a:xfrm>
        </p:grpSpPr>
        <p:sp>
          <p:nvSpPr>
            <p:cNvPr name="Freeform 38" id="38" descr="preencoded.png"/>
            <p:cNvSpPr/>
            <p:nvPr/>
          </p:nvSpPr>
          <p:spPr>
            <a:xfrm flipH="false" flipV="false" rot="0">
              <a:off x="0" y="0"/>
              <a:ext cx="1634871" cy="2615946"/>
            </a:xfrm>
            <a:custGeom>
              <a:avLst/>
              <a:gdLst/>
              <a:ahLst/>
              <a:cxnLst/>
              <a:rect r="r" b="b" t="t" l="l"/>
              <a:pathLst>
                <a:path h="2615946" w="1634871">
                  <a:moveTo>
                    <a:pt x="0" y="0"/>
                  </a:moveTo>
                  <a:lnTo>
                    <a:pt x="1634871" y="0"/>
                  </a:lnTo>
                  <a:lnTo>
                    <a:pt x="1634871" y="2615946"/>
                  </a:lnTo>
                  <a:lnTo>
                    <a:pt x="0" y="2615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99" t="0" r="-102" b="-2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2452241" y="7875985"/>
            <a:ext cx="2885182" cy="379660"/>
            <a:chOff x="0" y="0"/>
            <a:chExt cx="3846909" cy="506213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846909" cy="506213"/>
            </a:xfrm>
            <a:custGeom>
              <a:avLst/>
              <a:gdLst/>
              <a:ahLst/>
              <a:cxnLst/>
              <a:rect r="r" b="b" t="t" l="l"/>
              <a:pathLst>
                <a:path h="506213" w="3846909">
                  <a:moveTo>
                    <a:pt x="0" y="0"/>
                  </a:moveTo>
                  <a:lnTo>
                    <a:pt x="3846909" y="0"/>
                  </a:lnTo>
                  <a:lnTo>
                    <a:pt x="3846909" y="506213"/>
                  </a:lnTo>
                  <a:lnTo>
                    <a:pt x="0" y="5062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3846909" cy="5252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12"/>
                </a:lnSpc>
              </a:pPr>
              <a:r>
                <a:rPr lang="en-US" sz="2249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Loop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2452241" y="8307438"/>
            <a:ext cx="8119467" cy="487561"/>
            <a:chOff x="0" y="0"/>
            <a:chExt cx="10825956" cy="65008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825956" cy="650081"/>
            </a:xfrm>
            <a:custGeom>
              <a:avLst/>
              <a:gdLst/>
              <a:ahLst/>
              <a:cxnLst/>
              <a:rect r="r" b="b" t="t" l="l"/>
              <a:pathLst>
                <a:path h="650081" w="10825956">
                  <a:moveTo>
                    <a:pt x="0" y="0"/>
                  </a:moveTo>
                  <a:lnTo>
                    <a:pt x="10825956" y="0"/>
                  </a:lnTo>
                  <a:lnTo>
                    <a:pt x="10825956" y="650081"/>
                  </a:lnTo>
                  <a:lnTo>
                    <a:pt x="0" y="6500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95250"/>
              <a:ext cx="10825956" cy="74533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062"/>
                </a:lnSpc>
              </a:pPr>
              <a:r>
                <a:rPr lang="en-US" sz="1874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Continually update display as needed.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10866" y="1203723"/>
            <a:ext cx="7261324" cy="945654"/>
            <a:chOff x="0" y="0"/>
            <a:chExt cx="9681765" cy="12608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681766" cy="1260872"/>
            </a:xfrm>
            <a:custGeom>
              <a:avLst/>
              <a:gdLst/>
              <a:ahLst/>
              <a:cxnLst/>
              <a:rect r="r" b="b" t="t" l="l"/>
              <a:pathLst>
                <a:path h="1260872" w="9681766">
                  <a:moveTo>
                    <a:pt x="0" y="0"/>
                  </a:moveTo>
                  <a:lnTo>
                    <a:pt x="9681766" y="0"/>
                  </a:lnTo>
                  <a:lnTo>
                    <a:pt x="9681766" y="1260872"/>
                  </a:lnTo>
                  <a:lnTo>
                    <a:pt x="0" y="1260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681765" cy="12989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123"/>
                </a:lnSpc>
              </a:pPr>
              <a:r>
                <a:rPr lang="en-US" sz="5687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Simulation Output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10866" y="2766566"/>
            <a:ext cx="7701557" cy="4759821"/>
            <a:chOff x="0" y="0"/>
            <a:chExt cx="10268743" cy="6346428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10268712" cy="6346444"/>
            </a:xfrm>
            <a:custGeom>
              <a:avLst/>
              <a:gdLst/>
              <a:ahLst/>
              <a:cxnLst/>
              <a:rect r="r" b="b" t="t" l="l"/>
              <a:pathLst>
                <a:path h="6346444" w="10268712">
                  <a:moveTo>
                    <a:pt x="0" y="0"/>
                  </a:moveTo>
                  <a:lnTo>
                    <a:pt x="10268712" y="0"/>
                  </a:lnTo>
                  <a:lnTo>
                    <a:pt x="10268712" y="6346444"/>
                  </a:lnTo>
                  <a:lnTo>
                    <a:pt x="0" y="6346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10866" y="7883575"/>
            <a:ext cx="3630662" cy="482501"/>
            <a:chOff x="0" y="0"/>
            <a:chExt cx="4840883" cy="64333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40883" cy="643335"/>
            </a:xfrm>
            <a:custGeom>
              <a:avLst/>
              <a:gdLst/>
              <a:ahLst/>
              <a:cxnLst/>
              <a:rect r="r" b="b" t="t" l="l"/>
              <a:pathLst>
                <a:path h="643335" w="4840883">
                  <a:moveTo>
                    <a:pt x="0" y="0"/>
                  </a:moveTo>
                  <a:lnTo>
                    <a:pt x="4840883" y="0"/>
                  </a:lnTo>
                  <a:lnTo>
                    <a:pt x="4840883" y="643335"/>
                  </a:lnTo>
                  <a:lnTo>
                    <a:pt x="0" y="6433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4840883" cy="6719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1"/>
                </a:lnSpc>
              </a:pPr>
              <a:r>
                <a:rPr lang="en-US" sz="2811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First Line Display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10866" y="8455967"/>
            <a:ext cx="7701557" cy="589061"/>
            <a:chOff x="0" y="0"/>
            <a:chExt cx="10268743" cy="78541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268743" cy="785415"/>
            </a:xfrm>
            <a:custGeom>
              <a:avLst/>
              <a:gdLst/>
              <a:ahLst/>
              <a:cxnLst/>
              <a:rect r="r" b="b" t="t" l="l"/>
              <a:pathLst>
                <a:path h="785415" w="10268743">
                  <a:moveTo>
                    <a:pt x="0" y="0"/>
                  </a:moveTo>
                  <a:lnTo>
                    <a:pt x="10268743" y="0"/>
                  </a:lnTo>
                  <a:lnTo>
                    <a:pt x="10268743" y="785415"/>
                  </a:lnTo>
                  <a:lnTo>
                    <a:pt x="0" y="785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10268743" cy="880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Shows "1st line" on top row.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375279" y="2766566"/>
            <a:ext cx="7701706" cy="4759970"/>
            <a:chOff x="0" y="0"/>
            <a:chExt cx="10268941" cy="6346627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10268966" cy="6346571"/>
            </a:xfrm>
            <a:custGeom>
              <a:avLst/>
              <a:gdLst/>
              <a:ahLst/>
              <a:cxnLst/>
              <a:rect r="r" b="b" t="t" l="l"/>
              <a:pathLst>
                <a:path h="6346571" w="10268966">
                  <a:moveTo>
                    <a:pt x="0" y="0"/>
                  </a:moveTo>
                  <a:lnTo>
                    <a:pt x="10268966" y="0"/>
                  </a:lnTo>
                  <a:lnTo>
                    <a:pt x="10268966" y="6346571"/>
                  </a:lnTo>
                  <a:lnTo>
                    <a:pt x="0" y="6346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375279" y="7883724"/>
            <a:ext cx="3630662" cy="482501"/>
            <a:chOff x="0" y="0"/>
            <a:chExt cx="4840883" cy="64333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40883" cy="643335"/>
            </a:xfrm>
            <a:custGeom>
              <a:avLst/>
              <a:gdLst/>
              <a:ahLst/>
              <a:cxnLst/>
              <a:rect r="r" b="b" t="t" l="l"/>
              <a:pathLst>
                <a:path h="643335" w="4840883">
                  <a:moveTo>
                    <a:pt x="0" y="0"/>
                  </a:moveTo>
                  <a:lnTo>
                    <a:pt x="4840883" y="0"/>
                  </a:lnTo>
                  <a:lnTo>
                    <a:pt x="4840883" y="643335"/>
                  </a:lnTo>
                  <a:lnTo>
                    <a:pt x="0" y="6433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4840883" cy="6719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1"/>
                </a:lnSpc>
              </a:pPr>
              <a:r>
                <a:rPr lang="en-US" sz="2811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Second Line Display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375279" y="8456116"/>
            <a:ext cx="7701706" cy="589061"/>
            <a:chOff x="0" y="0"/>
            <a:chExt cx="10268941" cy="78541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268941" cy="785415"/>
            </a:xfrm>
            <a:custGeom>
              <a:avLst/>
              <a:gdLst/>
              <a:ahLst/>
              <a:cxnLst/>
              <a:rect r="r" b="b" t="t" l="l"/>
              <a:pathLst>
                <a:path h="785415" w="10268941">
                  <a:moveTo>
                    <a:pt x="0" y="0"/>
                  </a:moveTo>
                  <a:lnTo>
                    <a:pt x="10268941" y="0"/>
                  </a:lnTo>
                  <a:lnTo>
                    <a:pt x="10268941" y="785415"/>
                  </a:lnTo>
                  <a:lnTo>
                    <a:pt x="0" y="785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0"/>
              <a:ext cx="10268941" cy="880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Displays "2nd line" on bottom row.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DAGhOsfWI0w</dc:identifier>
  <dcterms:modified xsi:type="dcterms:W3CDTF">2011-08-01T06:04:30Z</dcterms:modified>
  <cp:revision>1</cp:revision>
  <dc:title>NOTICeBOARD.pptx</dc:title>
</cp:coreProperties>
</file>